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8" r:id="rId5"/>
    <p:sldId id="271" r:id="rId6"/>
    <p:sldId id="267" r:id="rId7"/>
    <p:sldId id="269" r:id="rId8"/>
    <p:sldId id="260" r:id="rId9"/>
    <p:sldId id="263" r:id="rId10"/>
    <p:sldId id="259" r:id="rId11"/>
    <p:sldId id="270" r:id="rId12"/>
    <p:sldId id="262" r:id="rId13"/>
    <p:sldId id="265" r:id="rId14"/>
  </p:sldIdLst>
  <p:sldSz cx="12192000" cy="6858000"/>
  <p:notesSz cx="6881813" cy="9588500"/>
  <p:custDataLst>
    <p:tags r:id="rId1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061"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8"/>
      </p:cViewPr>
      <p:guideLst>
        <p:guide pos="7061"/>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D27873-6404-44B9-8A74-6C49B411E92B}" type="datetimeFigureOut">
              <a:rPr lang="ru-RU" smtClean="0"/>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3318392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D27873-6404-44B9-8A74-6C49B411E92B}" type="datetimeFigureOut">
              <a:rPr lang="ru-RU" smtClean="0"/>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250757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D27873-6404-44B9-8A74-6C49B411E92B}" type="datetimeFigureOut">
              <a:rPr lang="ru-RU" smtClean="0"/>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113520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D27873-6404-44B9-8A74-6C49B411E92B}" type="datetimeFigureOut">
              <a:rPr lang="ru-RU" smtClean="0"/>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19656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D27873-6404-44B9-8A74-6C49B411E92B}" type="datetimeFigureOut">
              <a:rPr lang="ru-RU" smtClean="0"/>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310910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D27873-6404-44B9-8A74-6C49B411E92B}" type="datetimeFigureOut">
              <a:rPr lang="ru-RU" smtClean="0"/>
              <a:t>12.11.2015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95109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D27873-6404-44B9-8A74-6C49B411E92B}" type="datetimeFigureOut">
              <a:rPr lang="ru-RU" smtClean="0"/>
              <a:t>12.11.2015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379275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D27873-6404-44B9-8A74-6C49B411E92B}" type="datetimeFigureOut">
              <a:rPr lang="ru-RU" smtClean="0"/>
              <a:t>12.11.2015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101596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D27873-6404-44B9-8A74-6C49B411E92B}" type="datetimeFigureOut">
              <a:rPr lang="ru-RU" smtClean="0"/>
              <a:t>12.11.2015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417809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D27873-6404-44B9-8A74-6C49B411E92B}" type="datetimeFigureOut">
              <a:rPr lang="ru-RU" smtClean="0"/>
              <a:t>12.11.2015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111569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D27873-6404-44B9-8A74-6C49B411E92B}" type="datetimeFigureOut">
              <a:rPr lang="ru-RU" smtClean="0"/>
              <a:t>12.11.2015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52630-1374-427A-A1C1-D88F5212C67B}" type="slidenum">
              <a:rPr lang="ru-RU" smtClean="0"/>
              <a:t>‹#›</a:t>
            </a:fld>
            <a:endParaRPr lang="ru-RU"/>
          </a:p>
        </p:txBody>
      </p:sp>
    </p:spTree>
    <p:extLst>
      <p:ext uri="{BB962C8B-B14F-4D97-AF65-F5344CB8AC3E}">
        <p14:creationId xmlns:p14="http://schemas.microsoft.com/office/powerpoint/2010/main" val="429451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27873-6404-44B9-8A74-6C49B411E92B}" type="datetimeFigureOut">
              <a:rPr lang="ru-RU" smtClean="0"/>
              <a:t>12.11.2015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52630-1374-427A-A1C1-D88F5212C67B}" type="slidenum">
              <a:rPr lang="ru-RU" smtClean="0"/>
              <a:t>‹#›</a:t>
            </a:fld>
            <a:endParaRPr lang="ru-RU"/>
          </a:p>
        </p:txBody>
      </p:sp>
    </p:spTree>
    <p:extLst>
      <p:ext uri="{BB962C8B-B14F-4D97-AF65-F5344CB8AC3E}">
        <p14:creationId xmlns:p14="http://schemas.microsoft.com/office/powerpoint/2010/main" val="318372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hyperlink" Target="http://dobraya-pokupka.ru/"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ivsezaodnogo.ru/" TargetMode="External"/><Relationship Id="rId5" Type="http://schemas.openxmlformats.org/officeDocument/2006/relationships/hyperlink" Target="http://dobro.mail.ru/business/" TargetMode="External"/><Relationship Id="rId4" Type="http://schemas.openxmlformats.org/officeDocument/2006/relationships/hyperlink" Target="http://amr.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556288" y="914400"/>
            <a:ext cx="11047492" cy="4465468"/>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974477" y="2574139"/>
            <a:ext cx="4782153" cy="2062103"/>
          </a:xfrm>
          <a:prstGeom prst="rect">
            <a:avLst/>
          </a:prstGeom>
          <a:noFill/>
        </p:spPr>
        <p:txBody>
          <a:bodyPr wrap="square" rtlCol="0">
            <a:spAutoFit/>
          </a:bodyPr>
          <a:lstStyle/>
          <a:p>
            <a:pPr algn="ctr"/>
            <a:r>
              <a:rPr lang="ru-RU" sz="2800" b="1" dirty="0" smtClean="0">
                <a:solidFill>
                  <a:srgbClr val="C00000"/>
                </a:solidFill>
              </a:rPr>
              <a:t>Благотворительная </a:t>
            </a:r>
            <a:r>
              <a:rPr lang="ru-RU" sz="2800" b="1" dirty="0" err="1" smtClean="0">
                <a:solidFill>
                  <a:srgbClr val="C00000"/>
                </a:solidFill>
              </a:rPr>
              <a:t>фандрайзинговая</a:t>
            </a:r>
            <a:r>
              <a:rPr lang="ru-RU" sz="2800" b="1" dirty="0" smtClean="0">
                <a:solidFill>
                  <a:srgbClr val="C00000"/>
                </a:solidFill>
              </a:rPr>
              <a:t> платформа </a:t>
            </a:r>
            <a:endParaRPr lang="en-US" sz="2800" b="1" dirty="0" smtClean="0">
              <a:solidFill>
                <a:srgbClr val="C00000"/>
              </a:solidFill>
            </a:endParaRPr>
          </a:p>
          <a:p>
            <a:pPr algn="ctr"/>
            <a:r>
              <a:rPr lang="en-US" sz="2800" b="1" dirty="0" smtClean="0">
                <a:solidFill>
                  <a:srgbClr val="C00000"/>
                </a:solidFill>
              </a:rPr>
              <a:t>www.</a:t>
            </a:r>
            <a:r>
              <a:rPr lang="ru-RU" sz="2800" b="1" dirty="0" smtClean="0">
                <a:solidFill>
                  <a:srgbClr val="C00000"/>
                </a:solidFill>
              </a:rPr>
              <a:t>добрая-</a:t>
            </a:r>
            <a:r>
              <a:rPr lang="ru-RU" sz="2800" b="1" dirty="0" err="1" smtClean="0">
                <a:solidFill>
                  <a:srgbClr val="C00000"/>
                </a:solidFill>
              </a:rPr>
              <a:t>покупка.рф</a:t>
            </a:r>
            <a:endParaRPr lang="ru-RU" sz="2800" b="1" dirty="0" smtClean="0">
              <a:solidFill>
                <a:srgbClr val="C00000"/>
              </a:solidFill>
            </a:endParaRPr>
          </a:p>
          <a:p>
            <a:pPr algn="ctr"/>
            <a:endParaRPr lang="ru-RU" sz="2800" b="1" dirty="0">
              <a:solidFill>
                <a:srgbClr val="C00000"/>
              </a:solidFill>
            </a:endParaRPr>
          </a:p>
          <a:p>
            <a:r>
              <a:rPr lang="ru-RU" sz="1600" dirty="0" smtClean="0">
                <a:solidFill>
                  <a:schemeClr val="bg1">
                    <a:lumMod val="50000"/>
                  </a:schemeClr>
                </a:solidFill>
              </a:rPr>
              <a:t>       </a:t>
            </a:r>
            <a:endParaRPr lang="ru-RU" sz="1400" b="1" dirty="0">
              <a:solidFill>
                <a:schemeClr val="bg1">
                  <a:lumMod val="50000"/>
                </a:schemeClr>
              </a:solidFill>
            </a:endParaRP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b="52605"/>
          <a:stretch/>
        </p:blipFill>
        <p:spPr>
          <a:xfrm>
            <a:off x="6080034" y="1360705"/>
            <a:ext cx="5292041" cy="1612931"/>
          </a:xfrm>
          <a:prstGeom prst="rect">
            <a:avLst/>
          </a:prstGeom>
          <a:ln w="19050">
            <a:solidFill>
              <a:schemeClr val="bg1"/>
            </a:solidFill>
          </a:ln>
          <a:effectLst>
            <a:outerShdw blurRad="50800" dist="38100" dir="2700000" algn="tl" rotWithShape="0">
              <a:prstClr val="black">
                <a:alpha val="40000"/>
              </a:prstClr>
            </a:outerShdw>
          </a:effectLst>
        </p:spPr>
      </p:pic>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2451" t="28574" r="2240" b="29836"/>
          <a:stretch/>
        </p:blipFill>
        <p:spPr>
          <a:xfrm>
            <a:off x="6080034" y="3431029"/>
            <a:ext cx="5352694" cy="14914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166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55689" y="657225"/>
            <a:ext cx="7544301" cy="5651500"/>
          </a:xfrm>
          <a:prstGeom prst="rect">
            <a:avLst/>
          </a:prstGeom>
          <a:solidFill>
            <a:schemeClr val="accent1">
              <a:lumMod val="20000"/>
              <a:lumOff val="80000"/>
            </a:schemeClr>
          </a:solid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1407570" y="1363581"/>
            <a:ext cx="6840537" cy="4185761"/>
          </a:xfrm>
          <a:prstGeom prst="rect">
            <a:avLst/>
          </a:prstGeom>
          <a:noFill/>
        </p:spPr>
        <p:txBody>
          <a:bodyPr wrap="square" rtlCol="0">
            <a:spAutoFit/>
          </a:bodyPr>
          <a:lstStyle/>
          <a:p>
            <a:r>
              <a:rPr lang="ru-RU" sz="1400" dirty="0" smtClean="0">
                <a:solidFill>
                  <a:schemeClr val="tx1">
                    <a:lumMod val="85000"/>
                    <a:lumOff val="15000"/>
                  </a:schemeClr>
                </a:solidFill>
                <a:latin typeface="Arial Narrow" panose="020B0606020202030204" pitchFamily="34" charset="0"/>
              </a:rPr>
              <a:t>Главной особенностью предлагаемой программы лояльности является: </a:t>
            </a:r>
          </a:p>
          <a:p>
            <a:r>
              <a:rPr lang="ru-RU" sz="1400" b="1" dirty="0">
                <a:solidFill>
                  <a:schemeClr val="tx1">
                    <a:lumMod val="85000"/>
                    <a:lumOff val="15000"/>
                  </a:schemeClr>
                </a:solidFill>
                <a:latin typeface="Arial Narrow" panose="020B0606020202030204" pitchFamily="34" charset="0"/>
              </a:rPr>
              <a:t>в</a:t>
            </a:r>
            <a:r>
              <a:rPr lang="ru-RU" sz="1400" b="1" dirty="0" smtClean="0">
                <a:solidFill>
                  <a:schemeClr val="tx1">
                    <a:lumMod val="85000"/>
                    <a:lumOff val="15000"/>
                  </a:schemeClr>
                </a:solidFill>
                <a:latin typeface="Arial Narrow" panose="020B0606020202030204" pitchFamily="34" charset="0"/>
              </a:rPr>
              <a:t> плане позиционирования </a:t>
            </a:r>
          </a:p>
          <a:p>
            <a:pPr marL="285750" indent="-285750">
              <a:buFontTx/>
              <a:buChar char="-"/>
            </a:pPr>
            <a:r>
              <a:rPr lang="ru-RU" sz="1400" dirty="0">
                <a:solidFill>
                  <a:schemeClr val="tx1">
                    <a:lumMod val="85000"/>
                    <a:lumOff val="15000"/>
                  </a:schemeClr>
                </a:solidFill>
                <a:latin typeface="Arial Narrow" panose="020B0606020202030204" pitchFamily="34" charset="0"/>
              </a:rPr>
              <a:t>в</a:t>
            </a:r>
            <a:r>
              <a:rPr lang="ru-RU" sz="1400" dirty="0" smtClean="0">
                <a:solidFill>
                  <a:schemeClr val="tx1">
                    <a:lumMod val="85000"/>
                    <a:lumOff val="15000"/>
                  </a:schemeClr>
                </a:solidFill>
                <a:latin typeface="Arial Narrow" panose="020B0606020202030204" pitchFamily="34" charset="0"/>
              </a:rPr>
              <a:t> плане </a:t>
            </a:r>
            <a:r>
              <a:rPr lang="en-US" sz="1400" dirty="0" smtClean="0">
                <a:solidFill>
                  <a:schemeClr val="tx1">
                    <a:lumMod val="85000"/>
                    <a:lumOff val="15000"/>
                  </a:schemeClr>
                </a:solidFill>
                <a:latin typeface="Arial Narrow" panose="020B0606020202030204" pitchFamily="34" charset="0"/>
              </a:rPr>
              <a:t>PR  </a:t>
            </a:r>
            <a:r>
              <a:rPr lang="ru-RU" sz="1400" dirty="0" smtClean="0">
                <a:solidFill>
                  <a:schemeClr val="tx1">
                    <a:lumMod val="85000"/>
                    <a:lumOff val="15000"/>
                  </a:schemeClr>
                </a:solidFill>
                <a:latin typeface="Arial Narrow" panose="020B0606020202030204" pitchFamily="34" charset="0"/>
              </a:rPr>
              <a:t>участие в программе позволяет формировать у покупателей образа компании, как социально ответственной организации.</a:t>
            </a:r>
          </a:p>
          <a:p>
            <a:pPr marL="285750" indent="-285750">
              <a:buFontTx/>
              <a:buChar char="-"/>
            </a:pPr>
            <a:r>
              <a:rPr lang="ru-RU" sz="1400" dirty="0">
                <a:solidFill>
                  <a:schemeClr val="tx1">
                    <a:lumMod val="85000"/>
                    <a:lumOff val="15000"/>
                  </a:schemeClr>
                </a:solidFill>
                <a:latin typeface="Arial Narrow" panose="020B0606020202030204" pitchFamily="34" charset="0"/>
              </a:rPr>
              <a:t>в</a:t>
            </a:r>
            <a:r>
              <a:rPr lang="ru-RU" sz="1400" dirty="0" smtClean="0">
                <a:solidFill>
                  <a:schemeClr val="tx1">
                    <a:lumMod val="85000"/>
                    <a:lumOff val="15000"/>
                  </a:schemeClr>
                </a:solidFill>
                <a:latin typeface="Arial Narrow" panose="020B0606020202030204" pitchFamily="34" charset="0"/>
              </a:rPr>
              <a:t> плане </a:t>
            </a:r>
            <a:r>
              <a:rPr lang="en-US" sz="1400" dirty="0" smtClean="0">
                <a:solidFill>
                  <a:schemeClr val="tx1">
                    <a:lumMod val="85000"/>
                    <a:lumOff val="15000"/>
                  </a:schemeClr>
                </a:solidFill>
                <a:latin typeface="Arial Narrow" panose="020B0606020202030204" pitchFamily="34" charset="0"/>
              </a:rPr>
              <a:t>GR </a:t>
            </a:r>
            <a:r>
              <a:rPr lang="ru-RU" sz="1400" dirty="0" smtClean="0">
                <a:solidFill>
                  <a:schemeClr val="tx1">
                    <a:lumMod val="85000"/>
                    <a:lumOff val="15000"/>
                  </a:schemeClr>
                </a:solidFill>
                <a:latin typeface="Arial Narrow" panose="020B0606020202030204" pitchFamily="34" charset="0"/>
              </a:rPr>
              <a:t>позволяет позиционировать компанию как организацию активно нацеленную на решение социальных вопросов.</a:t>
            </a:r>
          </a:p>
          <a:p>
            <a:endParaRPr lang="ru-RU" sz="1400" dirty="0">
              <a:solidFill>
                <a:schemeClr val="tx1">
                  <a:lumMod val="85000"/>
                  <a:lumOff val="15000"/>
                </a:schemeClr>
              </a:solidFill>
              <a:latin typeface="Arial Narrow" panose="020B0606020202030204" pitchFamily="34" charset="0"/>
            </a:endParaRPr>
          </a:p>
          <a:p>
            <a:r>
              <a:rPr lang="ru-RU" sz="1400" b="1" dirty="0">
                <a:solidFill>
                  <a:schemeClr val="tx1">
                    <a:lumMod val="85000"/>
                    <a:lumOff val="15000"/>
                  </a:schemeClr>
                </a:solidFill>
                <a:latin typeface="Arial Narrow" panose="020B0606020202030204" pitchFamily="34" charset="0"/>
              </a:rPr>
              <a:t>в</a:t>
            </a:r>
            <a:r>
              <a:rPr lang="ru-RU" sz="1400" b="1" dirty="0" smtClean="0">
                <a:solidFill>
                  <a:schemeClr val="tx1">
                    <a:lumMod val="85000"/>
                    <a:lumOff val="15000"/>
                  </a:schemeClr>
                </a:solidFill>
                <a:latin typeface="Arial Narrow" panose="020B0606020202030204" pitchFamily="34" charset="0"/>
              </a:rPr>
              <a:t> плане бюджета</a:t>
            </a:r>
          </a:p>
          <a:p>
            <a:pPr marL="285750" indent="-285750">
              <a:buFontTx/>
              <a:buChar char="-"/>
            </a:pPr>
            <a:r>
              <a:rPr lang="ru-RU" sz="1400" dirty="0" smtClean="0">
                <a:solidFill>
                  <a:schemeClr val="tx1">
                    <a:lumMod val="85000"/>
                    <a:lumOff val="15000"/>
                  </a:schemeClr>
                </a:solidFill>
                <a:latin typeface="Arial Narrow" panose="020B0606020202030204" pitchFamily="34" charset="0"/>
              </a:rPr>
              <a:t>возможность значительной экономии бюджета </a:t>
            </a:r>
          </a:p>
          <a:p>
            <a:pPr marL="285750" indent="-285750">
              <a:buFontTx/>
              <a:buChar char="-"/>
            </a:pPr>
            <a:r>
              <a:rPr lang="ru-RU" sz="1400" dirty="0">
                <a:solidFill>
                  <a:schemeClr val="tx1">
                    <a:lumMod val="85000"/>
                    <a:lumOff val="15000"/>
                  </a:schemeClr>
                </a:solidFill>
                <a:latin typeface="Arial Narrow" panose="020B0606020202030204" pitchFamily="34" charset="0"/>
              </a:rPr>
              <a:t>р</a:t>
            </a:r>
            <a:r>
              <a:rPr lang="ru-RU" sz="1400" dirty="0" smtClean="0">
                <a:solidFill>
                  <a:schemeClr val="tx1">
                    <a:lumMod val="85000"/>
                    <a:lumOff val="15000"/>
                  </a:schemeClr>
                </a:solidFill>
                <a:latin typeface="Arial Narrow" panose="020B0606020202030204" pitchFamily="34" charset="0"/>
              </a:rPr>
              <a:t>еализация социальных программ в рамках основной коммерческой деятельности без дополнительных затрат на благотворительность как таковую. </a:t>
            </a:r>
          </a:p>
          <a:p>
            <a:endParaRPr lang="ru-RU" sz="1400" dirty="0" smtClean="0">
              <a:solidFill>
                <a:schemeClr val="tx1">
                  <a:lumMod val="85000"/>
                  <a:lumOff val="15000"/>
                </a:schemeClr>
              </a:solidFill>
              <a:latin typeface="Arial Narrow" panose="020B0606020202030204" pitchFamily="34" charset="0"/>
            </a:endParaRPr>
          </a:p>
          <a:p>
            <a:r>
              <a:rPr lang="ru-RU" sz="1400" b="1" dirty="0" smtClean="0">
                <a:solidFill>
                  <a:schemeClr val="tx1">
                    <a:lumMod val="85000"/>
                    <a:lumOff val="15000"/>
                  </a:schemeClr>
                </a:solidFill>
                <a:latin typeface="Arial Narrow" panose="020B0606020202030204" pitchFamily="34" charset="0"/>
              </a:rPr>
              <a:t>в плане лояльности</a:t>
            </a:r>
          </a:p>
          <a:p>
            <a:r>
              <a:rPr lang="ru-RU" sz="1400" dirty="0" smtClean="0">
                <a:solidFill>
                  <a:schemeClr val="tx1">
                    <a:lumMod val="85000"/>
                    <a:lumOff val="15000"/>
                  </a:schemeClr>
                </a:solidFill>
                <a:latin typeface="Arial Narrow" panose="020B0606020202030204" pitchFamily="34" charset="0"/>
              </a:rPr>
              <a:t>- удержание клиента на базе высокой социальной мотивации связанной с благотворительностью.</a:t>
            </a:r>
          </a:p>
          <a:p>
            <a:endParaRPr lang="ru-RU" sz="1400" dirty="0" smtClean="0">
              <a:solidFill>
                <a:schemeClr val="tx1">
                  <a:lumMod val="85000"/>
                  <a:lumOff val="15000"/>
                </a:schemeClr>
              </a:solidFill>
              <a:latin typeface="Arial Narrow" panose="020B0606020202030204" pitchFamily="34" charset="0"/>
            </a:endParaRPr>
          </a:p>
          <a:p>
            <a:r>
              <a:rPr lang="ru-RU" sz="1400" dirty="0" smtClean="0">
                <a:solidFill>
                  <a:schemeClr val="tx1">
                    <a:lumMod val="85000"/>
                    <a:lumOff val="15000"/>
                  </a:schemeClr>
                </a:solidFill>
                <a:latin typeface="Arial Narrow" panose="020B0606020202030204" pitchFamily="34" charset="0"/>
              </a:rPr>
              <a:t>Реализация  программы лояльности на базе благотворительной </a:t>
            </a:r>
            <a:r>
              <a:rPr lang="ru-RU" sz="1400" dirty="0" err="1" smtClean="0">
                <a:solidFill>
                  <a:schemeClr val="tx1">
                    <a:lumMod val="85000"/>
                    <a:lumOff val="15000"/>
                  </a:schemeClr>
                </a:solidFill>
                <a:latin typeface="Arial Narrow" panose="020B0606020202030204" pitchFamily="34" charset="0"/>
              </a:rPr>
              <a:t>фандрайзинговой</a:t>
            </a:r>
            <a:r>
              <a:rPr lang="ru-RU" sz="1400" dirty="0" smtClean="0">
                <a:solidFill>
                  <a:schemeClr val="tx1">
                    <a:lumMod val="85000"/>
                    <a:lumOff val="15000"/>
                  </a:schemeClr>
                </a:solidFill>
                <a:latin typeface="Arial Narrow" panose="020B0606020202030204" pitchFamily="34" charset="0"/>
              </a:rPr>
              <a:t> платформы  Добрая-</a:t>
            </a:r>
            <a:r>
              <a:rPr lang="ru-RU" sz="1400" dirty="0" err="1" smtClean="0">
                <a:solidFill>
                  <a:schemeClr val="tx1">
                    <a:lumMod val="85000"/>
                    <a:lumOff val="15000"/>
                  </a:schemeClr>
                </a:solidFill>
                <a:latin typeface="Arial Narrow" panose="020B0606020202030204" pitchFamily="34" charset="0"/>
              </a:rPr>
              <a:t>покупка.рф</a:t>
            </a:r>
            <a:r>
              <a:rPr lang="ru-RU" sz="1400" dirty="0" smtClean="0">
                <a:solidFill>
                  <a:schemeClr val="tx1">
                    <a:lumMod val="85000"/>
                    <a:lumOff val="15000"/>
                  </a:schemeClr>
                </a:solidFill>
                <a:latin typeface="Arial Narrow" panose="020B0606020202030204" pitchFamily="34" charset="0"/>
              </a:rPr>
              <a:t> позволяет компании, эффективно продвигать себя в рамках молодежной и студенческой аудитории и повышать на этой основе лояльность </a:t>
            </a:r>
            <a:r>
              <a:rPr lang="ru-RU" sz="1400" dirty="0">
                <a:solidFill>
                  <a:schemeClr val="tx1">
                    <a:lumMod val="85000"/>
                    <a:lumOff val="15000"/>
                  </a:schemeClr>
                </a:solidFill>
                <a:latin typeface="Arial Narrow" panose="020B0606020202030204" pitchFamily="34" charset="0"/>
              </a:rPr>
              <a:t>своих</a:t>
            </a:r>
            <a:r>
              <a:rPr lang="ru-RU" sz="1400" dirty="0" smtClean="0">
                <a:solidFill>
                  <a:schemeClr val="tx1">
                    <a:lumMod val="85000"/>
                    <a:lumOff val="15000"/>
                  </a:schemeClr>
                </a:solidFill>
                <a:latin typeface="Arial Narrow" panose="020B0606020202030204" pitchFamily="34" charset="0"/>
              </a:rPr>
              <a:t> клиентов.</a:t>
            </a:r>
            <a:endParaRPr lang="ru-RU" sz="1400" dirty="0">
              <a:solidFill>
                <a:schemeClr val="tx1">
                  <a:lumMod val="85000"/>
                  <a:lumOff val="15000"/>
                </a:schemeClr>
              </a:solidFill>
              <a:latin typeface="Arial Narrow" panose="020B0606020202030204"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744" y="2168414"/>
            <a:ext cx="2989571" cy="2700579"/>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1407570" y="833775"/>
            <a:ext cx="6328207" cy="523220"/>
          </a:xfrm>
          <a:prstGeom prst="rect">
            <a:avLst/>
          </a:prstGeom>
          <a:noFill/>
        </p:spPr>
        <p:txBody>
          <a:bodyPr wrap="none" rtlCol="0">
            <a:spAutoFit/>
          </a:bodyPr>
          <a:lstStyle/>
          <a:p>
            <a:r>
              <a:rPr lang="ru-RU" sz="2800" b="1" dirty="0" smtClean="0">
                <a:solidFill>
                  <a:srgbClr val="FF0000"/>
                </a:solidFill>
              </a:rPr>
              <a:t>Преимущества программы лояльности</a:t>
            </a:r>
            <a:endParaRPr lang="ru-RU" sz="2800" b="1" dirty="0">
              <a:solidFill>
                <a:srgbClr val="FF0000"/>
              </a:solidFill>
            </a:endParaRPr>
          </a:p>
        </p:txBody>
      </p:sp>
    </p:spTree>
    <p:extLst>
      <p:ext uri="{BB962C8B-B14F-4D97-AF65-F5344CB8AC3E}">
        <p14:creationId xmlns:p14="http://schemas.microsoft.com/office/powerpoint/2010/main" val="4041444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1134234" y="620873"/>
            <a:ext cx="7130341"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1453294" y="803121"/>
            <a:ext cx="6811281" cy="461665"/>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Предложение о сотрудничестве</a:t>
            </a:r>
            <a:endParaRPr lang="ru-RU" sz="2400" b="1" dirty="0" smtClean="0">
              <a:solidFill>
                <a:srgbClr val="FF0000"/>
              </a:solidFill>
              <a:latin typeface="Arial Narrow" panose="020B0606020202030204" pitchFamily="34" charset="0"/>
            </a:endParaRPr>
          </a:p>
        </p:txBody>
      </p:sp>
      <p:sp>
        <p:nvSpPr>
          <p:cNvPr id="16" name="TextBox 15"/>
          <p:cNvSpPr txBox="1"/>
          <p:nvPr/>
        </p:nvSpPr>
        <p:spPr>
          <a:xfrm>
            <a:off x="1453294" y="1422709"/>
            <a:ext cx="5850778" cy="3385542"/>
          </a:xfrm>
          <a:prstGeom prst="rect">
            <a:avLst/>
          </a:prstGeom>
          <a:noFill/>
        </p:spPr>
        <p:txBody>
          <a:bodyPr wrap="square" rtlCol="0">
            <a:spAutoFit/>
          </a:bodyPr>
          <a:lstStyle/>
          <a:p>
            <a:r>
              <a:rPr lang="ru-RU" dirty="0" err="1" smtClean="0"/>
              <a:t>Фандрайзинговая</a:t>
            </a:r>
            <a:r>
              <a:rPr lang="ru-RU" dirty="0" smtClean="0"/>
              <a:t> платформа Добрая-</a:t>
            </a:r>
            <a:r>
              <a:rPr lang="ru-RU" dirty="0" err="1" smtClean="0"/>
              <a:t>покупка.рф</a:t>
            </a:r>
            <a:r>
              <a:rPr lang="ru-RU" dirty="0" smtClean="0"/>
              <a:t> предлагает сотрудничество интернет-магазинам.</a:t>
            </a:r>
          </a:p>
          <a:p>
            <a:endParaRPr lang="ru-RU" dirty="0"/>
          </a:p>
          <a:p>
            <a:r>
              <a:rPr lang="ru-RU" sz="1600" dirty="0" smtClean="0"/>
              <a:t>Со стороны Платформы:</a:t>
            </a:r>
          </a:p>
          <a:p>
            <a:pPr marL="342900" indent="-342900">
              <a:buAutoNum type="arabicPeriod"/>
            </a:pPr>
            <a:r>
              <a:rPr lang="ru-RU" sz="1600" dirty="0" smtClean="0"/>
              <a:t>Размещение информации о компании в каталоге магазинов</a:t>
            </a:r>
          </a:p>
          <a:p>
            <a:pPr marL="342900" indent="-342900">
              <a:buAutoNum type="arabicPeriod"/>
            </a:pPr>
            <a:r>
              <a:rPr lang="ru-RU" sz="1600" dirty="0" smtClean="0"/>
              <a:t>Персональная страница компании с информацией об услугах и товарах компании</a:t>
            </a:r>
          </a:p>
          <a:p>
            <a:pPr marL="342900" indent="-342900">
              <a:buAutoNum type="arabicPeriod"/>
            </a:pPr>
            <a:r>
              <a:rPr lang="ru-RU" sz="1600" dirty="0" smtClean="0"/>
              <a:t>Подключение к торговой и поисковой системе Платформы</a:t>
            </a:r>
          </a:p>
          <a:p>
            <a:pPr marL="342900" indent="-342900">
              <a:buAutoNum type="arabicPeriod"/>
            </a:pPr>
            <a:endParaRPr lang="ru-RU" sz="1600" dirty="0"/>
          </a:p>
          <a:p>
            <a:r>
              <a:rPr lang="ru-RU" sz="1600" dirty="0" smtClean="0"/>
              <a:t>Со стороны компании:</a:t>
            </a:r>
          </a:p>
          <a:p>
            <a:pPr marL="342900" indent="-342900">
              <a:buAutoNum type="arabicPeriod"/>
            </a:pPr>
            <a:r>
              <a:rPr lang="ru-RU" sz="1600" dirty="0" smtClean="0"/>
              <a:t>Размещение </a:t>
            </a:r>
            <a:r>
              <a:rPr lang="ru-RU" sz="1600" dirty="0" err="1" smtClean="0"/>
              <a:t>банера</a:t>
            </a:r>
            <a:r>
              <a:rPr lang="ru-RU" sz="1600" dirty="0" smtClean="0"/>
              <a:t> (доброй кнопки) с переходом на страницу компании на платформе</a:t>
            </a:r>
          </a:p>
          <a:p>
            <a:r>
              <a:rPr lang="ru-RU" sz="1600" dirty="0" smtClean="0"/>
              <a:t>2.     Размещение информации о платформе на сайте компании </a:t>
            </a:r>
            <a:endParaRPr lang="ru-RU" sz="1600" dirty="0"/>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897" y="1908699"/>
            <a:ext cx="3654441" cy="24357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0715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55689" y="657225"/>
            <a:ext cx="6156324"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34235" y="937484"/>
            <a:ext cx="5460381" cy="1323439"/>
          </a:xfrm>
          <a:prstGeom prst="rect">
            <a:avLst/>
          </a:prstGeom>
          <a:noFill/>
        </p:spPr>
        <p:txBody>
          <a:bodyPr wrap="square" rtlCol="0">
            <a:spAutoFit/>
          </a:bodyPr>
          <a:lstStyle/>
          <a:p>
            <a:r>
              <a:rPr lang="ru-RU" sz="2400" b="1" dirty="0" err="1" smtClean="0">
                <a:solidFill>
                  <a:srgbClr val="FF0000"/>
                </a:solidFill>
                <a:latin typeface="Arial Narrow" panose="020B0606020202030204" pitchFamily="34" charset="0"/>
              </a:rPr>
              <a:t>Благополучатели</a:t>
            </a:r>
            <a:endParaRPr lang="ru-RU" sz="2400" b="1" dirty="0" smtClean="0">
              <a:solidFill>
                <a:srgbClr val="FF0000"/>
              </a:solidFill>
              <a:latin typeface="Arial Narrow" panose="020B0606020202030204" pitchFamily="34" charset="0"/>
            </a:endParaRPr>
          </a:p>
          <a:p>
            <a:endParaRPr lang="ru-RU" sz="2800" b="1" dirty="0" smtClean="0">
              <a:solidFill>
                <a:srgbClr val="FF0000"/>
              </a:solidFill>
              <a:latin typeface="Arial Narrow" panose="020B0606020202030204" pitchFamily="34" charset="0"/>
            </a:endParaRPr>
          </a:p>
          <a:p>
            <a:endParaRPr lang="ru-RU" sz="1400" dirty="0">
              <a:solidFill>
                <a:schemeClr val="bg2">
                  <a:lumMod val="25000"/>
                </a:schemeClr>
              </a:solidFill>
              <a:latin typeface="Arial Narrow" panose="020B0606020202030204" pitchFamily="34" charset="0"/>
            </a:endParaRPr>
          </a:p>
          <a:p>
            <a:endParaRPr lang="ru-RU" sz="1400" dirty="0">
              <a:solidFill>
                <a:schemeClr val="bg2">
                  <a:lumMod val="25000"/>
                </a:schemeClr>
              </a:solidFill>
            </a:endParaRPr>
          </a:p>
        </p:txBody>
      </p:sp>
      <p:sp>
        <p:nvSpPr>
          <p:cNvPr id="9" name="TextBox 8"/>
          <p:cNvSpPr txBox="1"/>
          <p:nvPr/>
        </p:nvSpPr>
        <p:spPr>
          <a:xfrm>
            <a:off x="1134235" y="1449091"/>
            <a:ext cx="5825858" cy="2000548"/>
          </a:xfrm>
          <a:prstGeom prst="rect">
            <a:avLst/>
          </a:prstGeom>
          <a:noFill/>
        </p:spPr>
        <p:txBody>
          <a:bodyPr wrap="square" rtlCol="0">
            <a:spAutoFit/>
          </a:bodyPr>
          <a:lstStyle/>
          <a:p>
            <a:r>
              <a:rPr lang="ru-RU" sz="1600" dirty="0" smtClean="0">
                <a:solidFill>
                  <a:schemeClr val="tx1">
                    <a:lumMod val="95000"/>
                    <a:lumOff val="5000"/>
                  </a:schemeClr>
                </a:solidFill>
                <a:latin typeface="Arial Narrow" panose="020B0606020202030204" pitchFamily="34" charset="0"/>
              </a:rPr>
              <a:t>«</a:t>
            </a:r>
            <a:r>
              <a:rPr lang="ru-RU" sz="1600" dirty="0" err="1" smtClean="0">
                <a:solidFill>
                  <a:schemeClr val="tx1">
                    <a:lumMod val="95000"/>
                    <a:lumOff val="5000"/>
                  </a:schemeClr>
                </a:solidFill>
                <a:latin typeface="Arial Narrow" panose="020B0606020202030204" pitchFamily="34" charset="0"/>
              </a:rPr>
              <a:t>Благополучателями</a:t>
            </a:r>
            <a:r>
              <a:rPr lang="ru-RU" sz="1600" dirty="0" smtClean="0">
                <a:solidFill>
                  <a:schemeClr val="tx1">
                    <a:lumMod val="95000"/>
                    <a:lumOff val="5000"/>
                  </a:schemeClr>
                </a:solidFill>
                <a:latin typeface="Arial Narrow" panose="020B0606020202030204" pitchFamily="34" charset="0"/>
              </a:rPr>
              <a:t> проекта являются благотворительные фонды: Региональный общественный фонд помощи престарелым «Доброе Дело», Благотворительный фонд ЦФО, Фонд «Защита детей от насилия», Благотворительный фонд «</a:t>
            </a:r>
            <a:r>
              <a:rPr lang="ru-RU" sz="1600" dirty="0" err="1" smtClean="0">
                <a:solidFill>
                  <a:schemeClr val="tx1">
                    <a:lumMod val="95000"/>
                    <a:lumOff val="5000"/>
                  </a:schemeClr>
                </a:solidFill>
                <a:latin typeface="Arial Narrow" panose="020B0606020202030204" pitchFamily="34" charset="0"/>
              </a:rPr>
              <a:t>Добросердие</a:t>
            </a:r>
            <a:r>
              <a:rPr lang="ru-RU" sz="1600" dirty="0" smtClean="0">
                <a:solidFill>
                  <a:schemeClr val="tx1">
                    <a:lumMod val="95000"/>
                    <a:lumOff val="5000"/>
                  </a:schemeClr>
                </a:solidFill>
                <a:latin typeface="Arial Narrow" panose="020B0606020202030204" pitchFamily="34" charset="0"/>
              </a:rPr>
              <a:t>», «Счастливый мир» и другие. Также есть возможность совершать покупки в пользу </a:t>
            </a:r>
            <a:r>
              <a:rPr lang="ru-RU" sz="1600" dirty="0" err="1" smtClean="0">
                <a:solidFill>
                  <a:schemeClr val="tx1">
                    <a:lumMod val="95000"/>
                    <a:lumOff val="5000"/>
                  </a:schemeClr>
                </a:solidFill>
                <a:latin typeface="Arial Narrow" panose="020B0606020202030204" pitchFamily="34" charset="0"/>
              </a:rPr>
              <a:t>эндаумент</a:t>
            </a:r>
            <a:r>
              <a:rPr lang="ru-RU" sz="1600" dirty="0" smtClean="0">
                <a:solidFill>
                  <a:schemeClr val="tx1">
                    <a:lumMod val="95000"/>
                    <a:lumOff val="5000"/>
                  </a:schemeClr>
                </a:solidFill>
                <a:latin typeface="Arial Narrow" panose="020B0606020202030204" pitchFamily="34" charset="0"/>
              </a:rPr>
              <a:t>-фондов: Фонд развития МГИМО, Фонд целевого капитала НИТУ «</a:t>
            </a:r>
            <a:r>
              <a:rPr lang="ru-RU" sz="1600" dirty="0" err="1" smtClean="0">
                <a:solidFill>
                  <a:schemeClr val="tx1">
                    <a:lumMod val="95000"/>
                    <a:lumOff val="5000"/>
                  </a:schemeClr>
                </a:solidFill>
                <a:latin typeface="Arial Narrow" panose="020B0606020202030204" pitchFamily="34" charset="0"/>
              </a:rPr>
              <a:t>МИСиС</a:t>
            </a:r>
            <a:r>
              <a:rPr lang="ru-RU" sz="1600" dirty="0" smtClean="0">
                <a:solidFill>
                  <a:schemeClr val="tx1">
                    <a:lumMod val="95000"/>
                    <a:lumOff val="5000"/>
                  </a:schemeClr>
                </a:solidFill>
                <a:latin typeface="Arial Narrow" panose="020B0606020202030204" pitchFamily="34" charset="0"/>
              </a:rPr>
              <a:t>».</a:t>
            </a:r>
          </a:p>
          <a:p>
            <a:endParaRPr lang="ru-RU" sz="1200" dirty="0" smtClean="0">
              <a:solidFill>
                <a:schemeClr val="bg1"/>
              </a:solidFill>
              <a:latin typeface="Arial Narrow" panose="020B0606020202030204" pitchFamily="34"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0637" y="4147701"/>
            <a:ext cx="1439689" cy="900729"/>
          </a:xfrm>
          <a:prstGeom prst="rect">
            <a:avLst/>
          </a:prstGeom>
          <a:ln>
            <a:solidFill>
              <a:schemeClr val="bg1"/>
            </a:solidFill>
          </a:ln>
        </p:spPr>
      </p:pic>
      <p:sp>
        <p:nvSpPr>
          <p:cNvPr id="12" name="Прямоугольник 11"/>
          <p:cNvSpPr/>
          <p:nvPr/>
        </p:nvSpPr>
        <p:spPr>
          <a:xfrm>
            <a:off x="9625213" y="657225"/>
            <a:ext cx="1470534" cy="1619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5165" y="841554"/>
            <a:ext cx="1070629" cy="1293525"/>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0637" y="2354885"/>
            <a:ext cx="1441771" cy="1620539"/>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284" y="657225"/>
            <a:ext cx="1637598" cy="1654834"/>
          </a:xfrm>
          <a:prstGeom prst="rect">
            <a:avLst/>
          </a:prstGeom>
        </p:spPr>
      </p:pic>
      <p:sp>
        <p:nvSpPr>
          <p:cNvPr id="16" name="Прямоугольник 15"/>
          <p:cNvSpPr/>
          <p:nvPr/>
        </p:nvSpPr>
        <p:spPr>
          <a:xfrm>
            <a:off x="7625284" y="2354885"/>
            <a:ext cx="1637598" cy="1719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1572" y="2574636"/>
            <a:ext cx="1325021" cy="1192519"/>
          </a:xfrm>
          <a:prstGeom prst="rect">
            <a:avLst/>
          </a:prstGeom>
        </p:spPr>
      </p:pic>
      <p:sp>
        <p:nvSpPr>
          <p:cNvPr id="18" name="Прямоугольник 17"/>
          <p:cNvSpPr/>
          <p:nvPr/>
        </p:nvSpPr>
        <p:spPr>
          <a:xfrm>
            <a:off x="7626215" y="4147701"/>
            <a:ext cx="1654203" cy="1501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4499" y="4431862"/>
            <a:ext cx="1535919" cy="933284"/>
          </a:xfrm>
          <a:prstGeom prst="rect">
            <a:avLst/>
          </a:prstGeom>
        </p:spPr>
      </p:pic>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0637" y="5188230"/>
            <a:ext cx="1439689" cy="561067"/>
          </a:xfrm>
          <a:prstGeom prst="rect">
            <a:avLst/>
          </a:prstGeom>
        </p:spPr>
      </p:pic>
      <p:pic>
        <p:nvPicPr>
          <p:cNvPr id="20" name="Рисунок 19"/>
          <p:cNvPicPr>
            <a:picLocks noChangeAspect="1"/>
          </p:cNvPicPr>
          <p:nvPr/>
        </p:nvPicPr>
        <p:blipFill rotWithShape="1">
          <a:blip r:embed="rId9">
            <a:extLst>
              <a:ext uri="{28A0092B-C50C-407E-A947-70E740481C1C}">
                <a14:useLocalDpi xmlns:a14="http://schemas.microsoft.com/office/drawing/2010/main" val="0"/>
              </a:ext>
            </a:extLst>
          </a:blip>
          <a:srcRect l="-1030" t="14825" r="1030" b="6857"/>
          <a:stretch/>
        </p:blipFill>
        <p:spPr>
          <a:xfrm>
            <a:off x="1422789" y="3429000"/>
            <a:ext cx="5171827" cy="2697965"/>
          </a:xfrm>
          <a:prstGeom prst="rect">
            <a:avLst/>
          </a:prstGeom>
          <a:effectLst>
            <a:softEdge rad="63500"/>
          </a:effectLst>
        </p:spPr>
      </p:pic>
    </p:spTree>
    <p:extLst>
      <p:ext uri="{BB962C8B-B14F-4D97-AF65-F5344CB8AC3E}">
        <p14:creationId xmlns:p14="http://schemas.microsoft.com/office/powerpoint/2010/main" val="154937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64173" y="692954"/>
            <a:ext cx="7544301" cy="5651500"/>
          </a:xfrm>
          <a:prstGeom prst="rect">
            <a:avLst/>
          </a:prstGeom>
          <a:solidFill>
            <a:schemeClr val="accent1">
              <a:lumMod val="20000"/>
              <a:lumOff val="80000"/>
            </a:schemeClr>
          </a:solid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824724" y="3593517"/>
            <a:ext cx="6840537" cy="307777"/>
          </a:xfrm>
          <a:prstGeom prst="rect">
            <a:avLst/>
          </a:prstGeom>
          <a:noFill/>
        </p:spPr>
        <p:txBody>
          <a:bodyPr wrap="square" rtlCol="0">
            <a:spAutoFit/>
          </a:bodyPr>
          <a:lstStyle/>
          <a:p>
            <a:endParaRPr lang="ru-RU" sz="1400" dirty="0">
              <a:solidFill>
                <a:schemeClr val="tx1">
                  <a:lumMod val="85000"/>
                  <a:lumOff val="15000"/>
                </a:schemeClr>
              </a:solidFill>
              <a:latin typeface="Arial Narrow" panose="020B0606020202030204" pitchFamily="34" charset="0"/>
            </a:endParaRPr>
          </a:p>
        </p:txBody>
      </p:sp>
      <p:sp>
        <p:nvSpPr>
          <p:cNvPr id="8" name="TextBox 7"/>
          <p:cNvSpPr txBox="1"/>
          <p:nvPr/>
        </p:nvSpPr>
        <p:spPr>
          <a:xfrm>
            <a:off x="1526960" y="1002160"/>
            <a:ext cx="2871684" cy="523220"/>
          </a:xfrm>
          <a:prstGeom prst="rect">
            <a:avLst/>
          </a:prstGeom>
          <a:noFill/>
        </p:spPr>
        <p:txBody>
          <a:bodyPr wrap="none" rtlCol="0">
            <a:spAutoFit/>
          </a:bodyPr>
          <a:lstStyle/>
          <a:p>
            <a:r>
              <a:rPr lang="ru-RU" sz="2800" b="1" dirty="0" smtClean="0">
                <a:solidFill>
                  <a:srgbClr val="FF0000"/>
                </a:solidFill>
              </a:rPr>
              <a:t>Пресса о проекте</a:t>
            </a:r>
            <a:endParaRPr lang="ru-RU" sz="2800" b="1" dirty="0">
              <a:solidFill>
                <a:srgbClr val="FF0000"/>
              </a:solidFill>
            </a:endParaRPr>
          </a:p>
        </p:txBody>
      </p:sp>
      <p:pic>
        <p:nvPicPr>
          <p:cNvPr id="1026" name="Picture 2" descr="http://i1113.photobucket.com/albums/k513/zimajlj/RAZNOE/DSCN3377.jpg"/>
          <p:cNvPicPr>
            <a:picLocks noChangeAspect="1" noChangeArrowheads="1"/>
          </p:cNvPicPr>
          <p:nvPr/>
        </p:nvPicPr>
        <p:blipFill rotWithShape="1">
          <a:blip r:embed="rId2">
            <a:extLst>
              <a:ext uri="{28A0092B-C50C-407E-A947-70E740481C1C}">
                <a14:useLocalDpi xmlns:a14="http://schemas.microsoft.com/office/drawing/2010/main" val="0"/>
              </a:ext>
            </a:extLst>
          </a:blip>
          <a:srcRect r="14182"/>
          <a:stretch/>
        </p:blipFill>
        <p:spPr bwMode="auto">
          <a:xfrm>
            <a:off x="8167322" y="2041463"/>
            <a:ext cx="2885377" cy="25216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volution&amp;Philanthr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729" y="3668666"/>
            <a:ext cx="3217940" cy="4022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14633" y="4182575"/>
            <a:ext cx="6245225" cy="1708160"/>
          </a:xfrm>
          <a:prstGeom prst="rect">
            <a:avLst/>
          </a:prstGeom>
          <a:noFill/>
        </p:spPr>
        <p:txBody>
          <a:bodyPr wrap="square" rtlCol="0">
            <a:spAutoFit/>
          </a:bodyPr>
          <a:lstStyle/>
          <a:p>
            <a:r>
              <a:rPr lang="ru-RU" sz="1050" dirty="0"/>
              <a:t>17 апреля на заседании Комитета по КСО </a:t>
            </a:r>
            <a:r>
              <a:rPr lang="ru-RU" sz="1050" dirty="0">
                <a:hlinkClick r:id="rId4"/>
              </a:rPr>
              <a:t>Ассоциации Менеджеров России </a:t>
            </a:r>
            <a:r>
              <a:rPr lang="ru-RU" sz="1050" dirty="0"/>
              <a:t>«Поиск драйверов устойчивого развития и социальных партнерств: к созданию ценности для бизнеса и общества»  </a:t>
            </a:r>
            <a:r>
              <a:rPr lang="ru-RU" sz="1050" b="1" dirty="0"/>
              <a:t>Ольга Евдокимова</a:t>
            </a:r>
            <a:r>
              <a:rPr lang="ru-RU" sz="1050" dirty="0"/>
              <a:t> и </a:t>
            </a:r>
            <a:r>
              <a:rPr lang="ru-RU" sz="1050" b="1" dirty="0"/>
              <a:t>Наталия </a:t>
            </a:r>
            <a:r>
              <a:rPr lang="ru-RU" sz="1050" b="1" dirty="0" err="1"/>
              <a:t>Фреик</a:t>
            </a:r>
            <a:r>
              <a:rPr lang="ru-RU" sz="1050" dirty="0"/>
              <a:t> («</a:t>
            </a:r>
            <a:r>
              <a:rPr lang="ru-RU" sz="1050" dirty="0" err="1"/>
              <a:t>Эволюшн</a:t>
            </a:r>
            <a:r>
              <a:rPr lang="ru-RU" sz="1050" dirty="0"/>
              <a:t> энд </a:t>
            </a:r>
            <a:r>
              <a:rPr lang="ru-RU" sz="1050" dirty="0" err="1"/>
              <a:t>Филантропи</a:t>
            </a:r>
            <a:r>
              <a:rPr lang="ru-RU" sz="1050" dirty="0"/>
              <a:t>») представили обзор зарубежного и российского опыта — какие решения и IT-платформы может использовать бизнес для решения задач </a:t>
            </a:r>
            <a:r>
              <a:rPr lang="ru-RU" sz="1050" dirty="0" smtClean="0"/>
              <a:t>КСО….</a:t>
            </a:r>
          </a:p>
          <a:p>
            <a:r>
              <a:rPr lang="ru-RU" sz="1050" dirty="0"/>
              <a:t>В частности, это уже хорошо известный </a:t>
            </a:r>
            <a:r>
              <a:rPr lang="ru-RU" sz="1050" dirty="0">
                <a:hlinkClick r:id="rId5"/>
              </a:rPr>
              <a:t>Добро.Mail.ru</a:t>
            </a:r>
            <a:r>
              <a:rPr lang="ru-RU" sz="1050" dirty="0"/>
              <a:t>, запустивший корпоративную версию для бизнеса. А также относительно новые, полезные для бизнеса и НКО, ресурсы — </a:t>
            </a:r>
            <a:r>
              <a:rPr lang="ru-RU" sz="1050" dirty="0" err="1"/>
              <a:t>агрегатор</a:t>
            </a:r>
            <a:r>
              <a:rPr lang="ru-RU" sz="1050" dirty="0"/>
              <a:t>  «</a:t>
            </a:r>
            <a:r>
              <a:rPr lang="ru-RU" sz="1050" dirty="0">
                <a:hlinkClick r:id="rId6"/>
              </a:rPr>
              <a:t>Один за всех и все за одного</a:t>
            </a:r>
            <a:r>
              <a:rPr lang="ru-RU" sz="1050" dirty="0"/>
              <a:t>» (база НКО, </a:t>
            </a:r>
            <a:r>
              <a:rPr lang="ru-RU" sz="1050" dirty="0" err="1"/>
              <a:t>медиапакеты</a:t>
            </a:r>
            <a:r>
              <a:rPr lang="ru-RU" sz="1050" dirty="0"/>
              <a:t> для бизнеса, акции социального маркетинга), </a:t>
            </a:r>
            <a:r>
              <a:rPr lang="ru-RU" sz="1050" dirty="0">
                <a:hlinkClick r:id="rId7"/>
              </a:rPr>
              <a:t>Добрая покупка</a:t>
            </a:r>
            <a:r>
              <a:rPr lang="ru-RU" sz="1050" dirty="0"/>
              <a:t> (возможность перечисления средств с каждой покупки в благотворительные фонды и </a:t>
            </a:r>
            <a:r>
              <a:rPr lang="ru-RU" sz="1050" dirty="0" err="1"/>
              <a:t>эндаументы</a:t>
            </a:r>
            <a:r>
              <a:rPr lang="ru-RU" sz="1050" dirty="0"/>
              <a:t>) и другие.</a:t>
            </a:r>
          </a:p>
        </p:txBody>
      </p:sp>
      <p:pic>
        <p:nvPicPr>
          <p:cNvPr id="1032" name="Picture 8" descr="http://dobraya-pokupka.ru/attachments/Image/as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2729" y="1671035"/>
            <a:ext cx="1809750" cy="80962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526960" y="2598620"/>
            <a:ext cx="6096000" cy="707886"/>
          </a:xfrm>
          <a:prstGeom prst="rect">
            <a:avLst/>
          </a:prstGeom>
        </p:spPr>
        <p:txBody>
          <a:bodyPr>
            <a:spAutoFit/>
          </a:bodyPr>
          <a:lstStyle/>
          <a:p>
            <a:r>
              <a:rPr lang="ru-RU" sz="1000" dirty="0">
                <a:solidFill>
                  <a:schemeClr val="tx1">
                    <a:lumMod val="85000"/>
                    <a:lumOff val="15000"/>
                  </a:schemeClr>
                </a:solidFill>
                <a:latin typeface="Tahoma" panose="020B0604030504040204" pitchFamily="34" charset="0"/>
              </a:rPr>
              <a:t>«Все это очень необычно. Как правило, благотворительность — это пожертвования. Это когда тратишь собственные деньги. В этом случае тратишь время, когда выбираешь программу фонда, в пользу которого делаешь «добрые покупки». Таким образом, я могу постоянно помогать», — поделился своим мнением один из покупателей </a:t>
            </a:r>
            <a:r>
              <a:rPr lang="ru-RU" sz="1000" b="1" dirty="0">
                <a:solidFill>
                  <a:schemeClr val="tx1">
                    <a:lumMod val="85000"/>
                    <a:lumOff val="15000"/>
                  </a:schemeClr>
                </a:solidFill>
                <a:latin typeface="Tahoma" panose="020B0604030504040204" pitchFamily="34" charset="0"/>
              </a:rPr>
              <a:t>Павел Иванов</a:t>
            </a:r>
            <a:r>
              <a:rPr lang="ru-RU" sz="1000" dirty="0">
                <a:solidFill>
                  <a:schemeClr val="tx1">
                    <a:lumMod val="85000"/>
                    <a:lumOff val="15000"/>
                  </a:schemeClr>
                </a:solidFill>
                <a:latin typeface="Tahoma" panose="020B0604030504040204" pitchFamily="34" charset="0"/>
              </a:rPr>
              <a:t>.</a:t>
            </a:r>
            <a:endParaRPr lang="ru-RU" sz="1000" dirty="0">
              <a:solidFill>
                <a:schemeClr val="tx1">
                  <a:lumMod val="85000"/>
                  <a:lumOff val="15000"/>
                </a:schemeClr>
              </a:solidFill>
            </a:endParaRPr>
          </a:p>
        </p:txBody>
      </p:sp>
    </p:spTree>
    <p:extLst>
      <p:ext uri="{BB962C8B-B14F-4D97-AF65-F5344CB8AC3E}">
        <p14:creationId xmlns:p14="http://schemas.microsoft.com/office/powerpoint/2010/main" val="36150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55689" y="657225"/>
            <a:ext cx="6156324"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470977" y="1357247"/>
            <a:ext cx="3738361" cy="3416320"/>
          </a:xfrm>
          <a:prstGeom prst="rect">
            <a:avLst/>
          </a:prstGeom>
          <a:noFill/>
        </p:spPr>
        <p:txBody>
          <a:bodyPr wrap="square" rtlCol="0">
            <a:spAutoFit/>
          </a:bodyPr>
          <a:lstStyle/>
          <a:p>
            <a:r>
              <a:rPr lang="ru-RU" sz="1200" dirty="0" smtClean="0">
                <a:solidFill>
                  <a:schemeClr val="bg1"/>
                </a:solidFill>
                <a:latin typeface="Arial Narrow" panose="020B0606020202030204" pitchFamily="34" charset="0"/>
              </a:rPr>
              <a:t>«Добрая-</a:t>
            </a:r>
            <a:r>
              <a:rPr lang="ru-RU" sz="1200" dirty="0" err="1" smtClean="0">
                <a:solidFill>
                  <a:schemeClr val="bg1"/>
                </a:solidFill>
                <a:latin typeface="Arial Narrow" panose="020B0606020202030204" pitchFamily="34" charset="0"/>
              </a:rPr>
              <a:t>покупка.рф</a:t>
            </a:r>
            <a:r>
              <a:rPr lang="ru-RU" sz="1200" dirty="0" smtClean="0">
                <a:solidFill>
                  <a:schemeClr val="bg1"/>
                </a:solidFill>
                <a:latin typeface="Arial Narrow" panose="020B0606020202030204" pitchFamily="34" charset="0"/>
              </a:rPr>
              <a:t>» позволяет покупателям приобретать необходимые товары и одновременно оказывать благотворительную помощь в пользу благотворительных фондов, фондов целевого капитала и социальных инициатив. Экономическим механизмом платформы являются реферальные программы интернет-магазинов,  которые перечисляют комиссию в пользу « Фонда социального финансирования» (инициатора и оператора платформы), который в свою очередь направляет средства в пользу выбранных покупателем благотворительного фонда и его программы. Особенностью данной благотворительной программы является вовлечение в сферу благотворительной деятельности компаний </a:t>
            </a:r>
            <a:r>
              <a:rPr lang="ru-RU" sz="1200" dirty="0" err="1" smtClean="0">
                <a:solidFill>
                  <a:schemeClr val="bg1"/>
                </a:solidFill>
                <a:latin typeface="Arial Narrow" panose="020B0606020202030204" pitchFamily="34" charset="0"/>
              </a:rPr>
              <a:t>интернет-торговли</a:t>
            </a:r>
            <a:r>
              <a:rPr lang="ru-RU" sz="1200" dirty="0" smtClean="0">
                <a:solidFill>
                  <a:schemeClr val="bg1"/>
                </a:solidFill>
                <a:latin typeface="Arial Narrow" panose="020B0606020202030204" pitchFamily="34" charset="0"/>
              </a:rPr>
              <a:t> в рамках их обычных бизнес-процессов.</a:t>
            </a:r>
          </a:p>
          <a:p>
            <a:r>
              <a:rPr lang="ru-RU" sz="1200" dirty="0" smtClean="0">
                <a:solidFill>
                  <a:schemeClr val="bg1"/>
                </a:solidFill>
                <a:latin typeface="Arial Narrow" panose="020B0606020202030204" pitchFamily="34" charset="0"/>
              </a:rPr>
              <a:t> </a:t>
            </a:r>
          </a:p>
          <a:p>
            <a:r>
              <a:rPr lang="ru-RU" sz="1200" dirty="0" smtClean="0">
                <a:solidFill>
                  <a:schemeClr val="bg1"/>
                </a:solidFill>
                <a:latin typeface="Arial Narrow" panose="020B0606020202030204" pitchFamily="34" charset="0"/>
              </a:rPr>
              <a:t>Основной возраст «добрых покупателей» от 21 до 45 лет. Среди ключевых групп товаров, которые их интересуют: одежда, обувь, электроника, книги.</a:t>
            </a:r>
          </a:p>
        </p:txBody>
      </p:sp>
      <p:sp>
        <p:nvSpPr>
          <p:cNvPr id="4" name="TextBox 3"/>
          <p:cNvSpPr txBox="1"/>
          <p:nvPr/>
        </p:nvSpPr>
        <p:spPr>
          <a:xfrm>
            <a:off x="1134235" y="937484"/>
            <a:ext cx="5692693" cy="2400657"/>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О платформе</a:t>
            </a:r>
          </a:p>
          <a:p>
            <a:r>
              <a:rPr lang="ru-RU" sz="1600" dirty="0" smtClean="0">
                <a:solidFill>
                  <a:schemeClr val="bg2">
                    <a:lumMod val="25000"/>
                  </a:schemeClr>
                </a:solidFill>
                <a:latin typeface="Arial Narrow" panose="020B0606020202030204" pitchFamily="34" charset="0"/>
              </a:rPr>
              <a:t>Благотворительная </a:t>
            </a:r>
            <a:r>
              <a:rPr lang="ru-RU" sz="1600" dirty="0" err="1">
                <a:solidFill>
                  <a:schemeClr val="bg2">
                    <a:lumMod val="25000"/>
                  </a:schemeClr>
                </a:solidFill>
                <a:latin typeface="Arial Narrow" panose="020B0606020202030204" pitchFamily="34" charset="0"/>
              </a:rPr>
              <a:t>фандрайзинговая</a:t>
            </a:r>
            <a:r>
              <a:rPr lang="ru-RU" sz="1600" dirty="0">
                <a:solidFill>
                  <a:schemeClr val="bg2">
                    <a:lumMod val="25000"/>
                  </a:schemeClr>
                </a:solidFill>
                <a:latin typeface="Arial Narrow" panose="020B0606020202030204" pitchFamily="34" charset="0"/>
              </a:rPr>
              <a:t> платформа </a:t>
            </a:r>
            <a:r>
              <a:rPr lang="ru-RU" sz="1600" dirty="0" smtClean="0">
                <a:solidFill>
                  <a:schemeClr val="bg2">
                    <a:lumMod val="25000"/>
                  </a:schemeClr>
                </a:solidFill>
                <a:latin typeface="Arial Narrow" panose="020B0606020202030204" pitchFamily="34" charset="0"/>
              </a:rPr>
              <a:t>Добрая-</a:t>
            </a:r>
            <a:r>
              <a:rPr lang="ru-RU" sz="1600" dirty="0" err="1" smtClean="0">
                <a:solidFill>
                  <a:schemeClr val="bg2">
                    <a:lumMod val="25000"/>
                  </a:schemeClr>
                </a:solidFill>
                <a:latin typeface="Arial Narrow" panose="020B0606020202030204" pitchFamily="34" charset="0"/>
              </a:rPr>
              <a:t>покупка.рф</a:t>
            </a:r>
            <a:r>
              <a:rPr lang="ru-RU" sz="1600" dirty="0" smtClean="0">
                <a:solidFill>
                  <a:schemeClr val="bg2">
                    <a:lumMod val="25000"/>
                  </a:schemeClr>
                </a:solidFill>
                <a:latin typeface="Arial Narrow" panose="020B0606020202030204" pitchFamily="34" charset="0"/>
              </a:rPr>
              <a:t> </a:t>
            </a:r>
          </a:p>
          <a:p>
            <a:r>
              <a:rPr lang="ru-RU" sz="1600" dirty="0" smtClean="0">
                <a:solidFill>
                  <a:schemeClr val="bg2">
                    <a:lumMod val="25000"/>
                  </a:schemeClr>
                </a:solidFill>
                <a:latin typeface="Arial Narrow" panose="020B0606020202030204" pitchFamily="34" charset="0"/>
              </a:rPr>
              <a:t>является </a:t>
            </a:r>
            <a:r>
              <a:rPr lang="ru-RU" sz="1600" dirty="0">
                <a:solidFill>
                  <a:schemeClr val="bg2">
                    <a:lumMod val="25000"/>
                  </a:schemeClr>
                </a:solidFill>
                <a:latin typeface="Arial Narrow" panose="020B0606020202030204" pitchFamily="34" charset="0"/>
              </a:rPr>
              <a:t>инструментом привлечения денежных средств для благотворительных </a:t>
            </a:r>
            <a:r>
              <a:rPr lang="ru-RU" sz="1600" dirty="0" smtClean="0">
                <a:solidFill>
                  <a:schemeClr val="bg2">
                    <a:lumMod val="25000"/>
                  </a:schemeClr>
                </a:solidFill>
                <a:latin typeface="Arial Narrow" panose="020B0606020202030204" pitchFamily="34" charset="0"/>
              </a:rPr>
              <a:t>фондов </a:t>
            </a:r>
            <a:r>
              <a:rPr lang="ru-RU" sz="1600" dirty="0">
                <a:solidFill>
                  <a:schemeClr val="bg2">
                    <a:lumMod val="25000"/>
                  </a:schemeClr>
                </a:solidFill>
                <a:latin typeface="Arial Narrow" panose="020B0606020202030204" pitchFamily="34" charset="0"/>
              </a:rPr>
              <a:t>и фондов целевого капитала (</a:t>
            </a:r>
            <a:r>
              <a:rPr lang="ru-RU" sz="1600" dirty="0" err="1">
                <a:solidFill>
                  <a:schemeClr val="bg2">
                    <a:lumMod val="25000"/>
                  </a:schemeClr>
                </a:solidFill>
                <a:latin typeface="Arial Narrow" panose="020B0606020202030204" pitchFamily="34" charset="0"/>
              </a:rPr>
              <a:t>эндаумент</a:t>
            </a:r>
            <a:r>
              <a:rPr lang="ru-RU" sz="1600" dirty="0">
                <a:solidFill>
                  <a:schemeClr val="bg2">
                    <a:lumMod val="25000"/>
                  </a:schemeClr>
                </a:solidFill>
                <a:latin typeface="Arial Narrow" panose="020B0606020202030204" pitchFamily="34" charset="0"/>
              </a:rPr>
              <a:t>-фондов</a:t>
            </a:r>
            <a:r>
              <a:rPr lang="ru-RU" sz="1600" dirty="0" smtClean="0">
                <a:solidFill>
                  <a:schemeClr val="bg2">
                    <a:lumMod val="25000"/>
                  </a:schemeClr>
                </a:solidFill>
                <a:latin typeface="Arial Narrow" panose="020B0606020202030204" pitchFamily="34" charset="0"/>
              </a:rPr>
              <a:t>).</a:t>
            </a:r>
          </a:p>
          <a:p>
            <a:r>
              <a:rPr lang="ru-RU" sz="1600" dirty="0" smtClean="0">
                <a:solidFill>
                  <a:schemeClr val="bg2">
                    <a:lumMod val="25000"/>
                  </a:schemeClr>
                </a:solidFill>
                <a:latin typeface="Arial Narrow" panose="020B0606020202030204" pitchFamily="34" charset="0"/>
              </a:rPr>
              <a:t>В </a:t>
            </a:r>
            <a:r>
              <a:rPr lang="ru-RU" sz="1600" dirty="0">
                <a:solidFill>
                  <a:schemeClr val="bg2">
                    <a:lumMod val="25000"/>
                  </a:schemeClr>
                </a:solidFill>
                <a:latin typeface="Arial Narrow" panose="020B0606020202030204" pitchFamily="34" charset="0"/>
              </a:rPr>
              <a:t>отличии от </a:t>
            </a:r>
            <a:r>
              <a:rPr lang="ru-RU" sz="1600" dirty="0" err="1">
                <a:solidFill>
                  <a:schemeClr val="bg2">
                    <a:lumMod val="25000"/>
                  </a:schemeClr>
                </a:solidFill>
                <a:latin typeface="Arial Narrow" panose="020B0606020202030204" pitchFamily="34" charset="0"/>
              </a:rPr>
              <a:t>краудфандинговых</a:t>
            </a:r>
            <a:r>
              <a:rPr lang="ru-RU" sz="1600" dirty="0">
                <a:solidFill>
                  <a:schemeClr val="bg2">
                    <a:lumMod val="25000"/>
                  </a:schemeClr>
                </a:solidFill>
                <a:latin typeface="Arial Narrow" panose="020B0606020202030204" pitchFamily="34" charset="0"/>
              </a:rPr>
              <a:t> </a:t>
            </a:r>
            <a:r>
              <a:rPr lang="ru-RU" sz="1600" dirty="0" smtClean="0">
                <a:solidFill>
                  <a:schemeClr val="bg2">
                    <a:lumMod val="25000"/>
                  </a:schemeClr>
                </a:solidFill>
                <a:latin typeface="Arial Narrow" panose="020B0606020202030204" pitchFamily="34" charset="0"/>
              </a:rPr>
              <a:t>платформ где в основе лежат пожертвования,  в основе механизма платформы Добрая-</a:t>
            </a:r>
            <a:r>
              <a:rPr lang="ru-RU" sz="1600" dirty="0" err="1" smtClean="0">
                <a:solidFill>
                  <a:schemeClr val="bg2">
                    <a:lumMod val="25000"/>
                  </a:schemeClr>
                </a:solidFill>
                <a:latin typeface="Arial Narrow" panose="020B0606020202030204" pitchFamily="34" charset="0"/>
              </a:rPr>
              <a:t>покупка.рф</a:t>
            </a:r>
            <a:r>
              <a:rPr lang="ru-RU" sz="1600" dirty="0" smtClean="0">
                <a:solidFill>
                  <a:schemeClr val="bg2">
                    <a:lumMod val="25000"/>
                  </a:schemeClr>
                </a:solidFill>
                <a:latin typeface="Arial Narrow" panose="020B0606020202030204" pitchFamily="34" charset="0"/>
              </a:rPr>
              <a:t> лежат реферальные программы интернет-магазинов</a:t>
            </a:r>
            <a:r>
              <a:rPr lang="en-US" sz="1600" dirty="0">
                <a:solidFill>
                  <a:schemeClr val="bg2">
                    <a:lumMod val="25000"/>
                  </a:schemeClr>
                </a:solidFill>
                <a:latin typeface="Arial Narrow" panose="020B0606020202030204" pitchFamily="34" charset="0"/>
              </a:rPr>
              <a:t>.</a:t>
            </a:r>
            <a:endParaRPr lang="ru-RU" sz="1600" dirty="0" smtClean="0">
              <a:solidFill>
                <a:schemeClr val="bg2">
                  <a:lumMod val="25000"/>
                </a:schemeClr>
              </a:solidFill>
              <a:latin typeface="Arial Narrow" panose="020B0606020202030204" pitchFamily="34" charset="0"/>
            </a:endParaRPr>
          </a:p>
          <a:p>
            <a:endParaRPr lang="ru-RU" sz="1400" dirty="0">
              <a:solidFill>
                <a:schemeClr val="bg2">
                  <a:lumMod val="25000"/>
                </a:schemeClr>
              </a:solidFill>
            </a:endParaRP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t="3263" b="26033"/>
          <a:stretch/>
        </p:blipFill>
        <p:spPr>
          <a:xfrm>
            <a:off x="1082603" y="3402956"/>
            <a:ext cx="6096001" cy="2870522"/>
          </a:xfrm>
          <a:prstGeom prst="rect">
            <a:avLst/>
          </a:prstGeom>
          <a:effectLst>
            <a:softEdge rad="127000"/>
          </a:effectLst>
        </p:spPr>
      </p:pic>
    </p:spTree>
    <p:extLst>
      <p:ext uri="{BB962C8B-B14F-4D97-AF65-F5344CB8AC3E}">
        <p14:creationId xmlns:p14="http://schemas.microsoft.com/office/powerpoint/2010/main" val="236532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55689" y="657225"/>
            <a:ext cx="6156324"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7470977" y="1357247"/>
            <a:ext cx="3738361" cy="3416320"/>
          </a:xfrm>
          <a:prstGeom prst="rect">
            <a:avLst/>
          </a:prstGeom>
          <a:noFill/>
        </p:spPr>
        <p:txBody>
          <a:bodyPr wrap="square" rtlCol="0">
            <a:spAutoFit/>
          </a:bodyPr>
          <a:lstStyle/>
          <a:p>
            <a:r>
              <a:rPr lang="ru-RU" sz="1200" dirty="0" smtClean="0">
                <a:solidFill>
                  <a:schemeClr val="bg1"/>
                </a:solidFill>
                <a:latin typeface="Arial Narrow" panose="020B0606020202030204" pitchFamily="34" charset="0"/>
              </a:rPr>
              <a:t>«Добрая-</a:t>
            </a:r>
            <a:r>
              <a:rPr lang="ru-RU" sz="1200" dirty="0" err="1" smtClean="0">
                <a:solidFill>
                  <a:schemeClr val="bg1"/>
                </a:solidFill>
                <a:latin typeface="Arial Narrow" panose="020B0606020202030204" pitchFamily="34" charset="0"/>
              </a:rPr>
              <a:t>покупка.рф</a:t>
            </a:r>
            <a:r>
              <a:rPr lang="ru-RU" sz="1200" dirty="0" smtClean="0">
                <a:solidFill>
                  <a:schemeClr val="bg1"/>
                </a:solidFill>
                <a:latin typeface="Arial Narrow" panose="020B0606020202030204" pitchFamily="34" charset="0"/>
              </a:rPr>
              <a:t>»  является </a:t>
            </a:r>
            <a:r>
              <a:rPr lang="ru-RU" sz="1200" dirty="0" err="1" smtClean="0">
                <a:solidFill>
                  <a:schemeClr val="bg1"/>
                </a:solidFill>
                <a:latin typeface="Arial Narrow" panose="020B0606020202030204" pitchFamily="34" charset="0"/>
              </a:rPr>
              <a:t>инстументом</a:t>
            </a:r>
            <a:r>
              <a:rPr lang="ru-RU" sz="1200" dirty="0" smtClean="0">
                <a:solidFill>
                  <a:schemeClr val="bg1"/>
                </a:solidFill>
                <a:latin typeface="Arial Narrow" panose="020B0606020202030204" pitchFamily="34" charset="0"/>
              </a:rPr>
              <a:t> социального маркетинга, который нацелен решение двух маркетинговых </a:t>
            </a:r>
            <a:r>
              <a:rPr lang="ru-RU" sz="1200" dirty="0" err="1" smtClean="0">
                <a:solidFill>
                  <a:schemeClr val="bg1"/>
                </a:solidFill>
                <a:latin typeface="Arial Narrow" panose="020B0606020202030204" pitchFamily="34" charset="0"/>
              </a:rPr>
              <a:t>задачь</a:t>
            </a:r>
            <a:endParaRPr lang="ru-RU" sz="1200" dirty="0" smtClean="0">
              <a:solidFill>
                <a:schemeClr val="bg1"/>
              </a:solidFill>
              <a:latin typeface="Arial Narrow" panose="020B0606020202030204" pitchFamily="34" charset="0"/>
            </a:endParaRPr>
          </a:p>
          <a:p>
            <a:pPr marL="228600" indent="-228600">
              <a:buAutoNum type="arabicPeriod"/>
            </a:pPr>
            <a:r>
              <a:rPr lang="ru-RU" sz="1200" dirty="0" smtClean="0">
                <a:solidFill>
                  <a:schemeClr val="bg1"/>
                </a:solidFill>
                <a:latin typeface="Arial Narrow" panose="020B0606020202030204" pitchFamily="34" charset="0"/>
              </a:rPr>
              <a:t>на формирование дополнительных каналов продаж </a:t>
            </a:r>
          </a:p>
          <a:p>
            <a:pPr marL="228600" indent="-228600">
              <a:buAutoNum type="arabicPeriod"/>
            </a:pPr>
            <a:r>
              <a:rPr lang="ru-RU" sz="1200" dirty="0" smtClean="0">
                <a:solidFill>
                  <a:schemeClr val="bg1"/>
                </a:solidFill>
                <a:latin typeface="Arial Narrow" panose="020B0606020202030204" pitchFamily="34" charset="0"/>
              </a:rPr>
              <a:t>формирование на ее основе программ лояльности с уже имеющимися клиентами. </a:t>
            </a:r>
          </a:p>
          <a:p>
            <a:r>
              <a:rPr lang="ru-RU" sz="1200" dirty="0" smtClean="0">
                <a:solidFill>
                  <a:schemeClr val="bg1"/>
                </a:solidFill>
                <a:latin typeface="Arial Narrow" panose="020B0606020202030204" pitchFamily="34" charset="0"/>
              </a:rPr>
              <a:t>В экономической модели платформы используется широко распространенная рекламная интернет-технология, которая нацелена на оплату только тех рекламных услуг, которые привели к покупке. Это позволяет компаниям  значительно экономить рекламный бюджет и повышать его эффективность.  </a:t>
            </a:r>
          </a:p>
          <a:p>
            <a:r>
              <a:rPr lang="ru-RU" sz="1200" dirty="0" smtClean="0">
                <a:solidFill>
                  <a:schemeClr val="bg1"/>
                </a:solidFill>
                <a:latin typeface="Arial Narrow" panose="020B0606020202030204" pitchFamily="34" charset="0"/>
              </a:rPr>
              <a:t>Благодаря концепции работы Платформы  интернет-компания не занимаясь непосредственно благотворительной деятельностью, и не тратя денег из своего бюджета,  может активно позиционировать себя как социально-ответственную компанию, которая помогает широкому кругу благотворительных организаций.  </a:t>
            </a:r>
          </a:p>
        </p:txBody>
      </p:sp>
      <p:sp>
        <p:nvSpPr>
          <p:cNvPr id="7" name="TextBox 6"/>
          <p:cNvSpPr txBox="1"/>
          <p:nvPr/>
        </p:nvSpPr>
        <p:spPr>
          <a:xfrm>
            <a:off x="1196378" y="779493"/>
            <a:ext cx="5692693" cy="3724096"/>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Социальный маркетинг</a:t>
            </a:r>
            <a:r>
              <a:rPr lang="ru-RU" sz="2800" dirty="0" smtClean="0">
                <a:solidFill>
                  <a:schemeClr val="bg2">
                    <a:lumMod val="25000"/>
                  </a:schemeClr>
                </a:solidFill>
                <a:latin typeface="Arial Narrow" panose="020B0606020202030204" pitchFamily="34" charset="0"/>
              </a:rPr>
              <a:t> </a:t>
            </a:r>
          </a:p>
          <a:p>
            <a:endParaRPr lang="ru-RU" sz="1600" dirty="0">
              <a:solidFill>
                <a:schemeClr val="bg2">
                  <a:lumMod val="25000"/>
                </a:schemeClr>
              </a:solidFill>
              <a:latin typeface="Arial Narrow" panose="020B0606020202030204" pitchFamily="34" charset="0"/>
            </a:endParaRPr>
          </a:p>
          <a:p>
            <a:r>
              <a:rPr lang="ru-RU" sz="1600" dirty="0" smtClean="0">
                <a:solidFill>
                  <a:schemeClr val="bg2">
                    <a:lumMod val="25000"/>
                  </a:schemeClr>
                </a:solidFill>
                <a:latin typeface="Arial Narrow" panose="020B0606020202030204" pitchFamily="34" charset="0"/>
              </a:rPr>
              <a:t>Современные методы социального маркетинга исходят из концепции активного участия коммерческих компаний в благотворительности в рамках обычной коммерческой деятельности. Одним из таких механизмов является использование технологий интернет рекламы, при которой компания  направляет комиссию за привлеченного клиента на благотворительную деятельность. Такие подходы уже получили  подходы получили широкое распространение в сфере банковских услуг и </a:t>
            </a:r>
            <a:r>
              <a:rPr lang="ru-RU" sz="1600" dirty="0" err="1" smtClean="0">
                <a:solidFill>
                  <a:schemeClr val="bg2">
                    <a:lumMod val="25000"/>
                  </a:schemeClr>
                </a:solidFill>
                <a:latin typeface="Arial Narrow" panose="020B0606020202030204" pitchFamily="34" charset="0"/>
              </a:rPr>
              <a:t>ретейла</a:t>
            </a:r>
            <a:r>
              <a:rPr lang="ru-RU" sz="1600" dirty="0" smtClean="0">
                <a:solidFill>
                  <a:schemeClr val="bg2">
                    <a:lumMod val="25000"/>
                  </a:schemeClr>
                </a:solidFill>
                <a:latin typeface="Arial Narrow" panose="020B0606020202030204" pitchFamily="34" charset="0"/>
              </a:rPr>
              <a:t>.  </a:t>
            </a:r>
          </a:p>
          <a:p>
            <a:r>
              <a:rPr lang="ru-RU" sz="1600" dirty="0" err="1" smtClean="0">
                <a:solidFill>
                  <a:schemeClr val="bg2">
                    <a:lumMod val="25000"/>
                  </a:schemeClr>
                </a:solidFill>
                <a:latin typeface="Arial Narrow" panose="020B0606020202030204" pitchFamily="34" charset="0"/>
              </a:rPr>
              <a:t>Фандрайзинговая</a:t>
            </a:r>
            <a:r>
              <a:rPr lang="ru-RU" sz="1600" dirty="0" smtClean="0">
                <a:solidFill>
                  <a:schemeClr val="bg2">
                    <a:lumMod val="25000"/>
                  </a:schemeClr>
                </a:solidFill>
                <a:latin typeface="Arial Narrow" panose="020B0606020202030204" pitchFamily="34" charset="0"/>
              </a:rPr>
              <a:t> платформа Добрая-</a:t>
            </a:r>
            <a:r>
              <a:rPr lang="ru-RU" sz="1600" dirty="0" err="1" smtClean="0">
                <a:solidFill>
                  <a:schemeClr val="bg2">
                    <a:lumMod val="25000"/>
                  </a:schemeClr>
                </a:solidFill>
                <a:latin typeface="Arial Narrow" panose="020B0606020202030204" pitchFamily="34" charset="0"/>
              </a:rPr>
              <a:t>покупка.рф</a:t>
            </a:r>
            <a:r>
              <a:rPr lang="ru-RU" sz="1600" dirty="0" smtClean="0">
                <a:solidFill>
                  <a:schemeClr val="bg2">
                    <a:lumMod val="25000"/>
                  </a:schemeClr>
                </a:solidFill>
                <a:latin typeface="Arial Narrow" panose="020B0606020202030204" pitchFamily="34" charset="0"/>
              </a:rPr>
              <a:t> является интегратором для магазинов </a:t>
            </a:r>
            <a:r>
              <a:rPr lang="ru-RU" sz="1600" dirty="0" err="1" smtClean="0">
                <a:solidFill>
                  <a:schemeClr val="bg2">
                    <a:lumMod val="25000"/>
                  </a:schemeClr>
                </a:solidFill>
                <a:latin typeface="Arial Narrow" panose="020B0606020202030204" pitchFamily="34" charset="0"/>
              </a:rPr>
              <a:t>интернет-торговли</a:t>
            </a:r>
            <a:r>
              <a:rPr lang="ru-RU" sz="1600" dirty="0" smtClean="0">
                <a:solidFill>
                  <a:schemeClr val="bg2">
                    <a:lumMod val="25000"/>
                  </a:schemeClr>
                </a:solidFill>
                <a:latin typeface="Arial Narrow" panose="020B0606020202030204" pitchFamily="34" charset="0"/>
              </a:rPr>
              <a:t>, которые могли бы воспользоваться данной рекламной технологией для формирования дополнительного канала продаж и программ лояльности.</a:t>
            </a:r>
            <a:endParaRPr lang="ru-RU" sz="1400" dirty="0">
              <a:solidFill>
                <a:schemeClr val="bg2">
                  <a:lumMod val="25000"/>
                </a:schemeClr>
              </a:solidFill>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825" y="4561904"/>
            <a:ext cx="2906680" cy="1613399"/>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505" y="4561904"/>
            <a:ext cx="2517662" cy="1613399"/>
          </a:xfrm>
          <a:prstGeom prst="rect">
            <a:avLst/>
          </a:prstGeom>
        </p:spPr>
      </p:pic>
    </p:spTree>
    <p:extLst>
      <p:ext uri="{BB962C8B-B14F-4D97-AF65-F5344CB8AC3E}">
        <p14:creationId xmlns:p14="http://schemas.microsoft.com/office/powerpoint/2010/main" val="38323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55689" y="657225"/>
            <a:ext cx="7457996"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8602462" y="1395046"/>
            <a:ext cx="2606876" cy="3231654"/>
          </a:xfrm>
          <a:prstGeom prst="rect">
            <a:avLst/>
          </a:prstGeom>
          <a:noFill/>
        </p:spPr>
        <p:txBody>
          <a:bodyPr wrap="square" rtlCol="0">
            <a:spAutoFit/>
          </a:bodyPr>
          <a:lstStyle/>
          <a:p>
            <a:r>
              <a:rPr lang="ru-RU" sz="1200" dirty="0" smtClean="0">
                <a:solidFill>
                  <a:schemeClr val="bg1"/>
                </a:solidFill>
                <a:latin typeface="Arial Narrow" panose="020B0606020202030204" pitchFamily="34" charset="0"/>
              </a:rPr>
              <a:t>В </a:t>
            </a:r>
            <a:r>
              <a:rPr lang="ru-RU" sz="1200" dirty="0" err="1" smtClean="0">
                <a:solidFill>
                  <a:schemeClr val="bg1"/>
                </a:solidFill>
                <a:latin typeface="Arial Narrow" panose="020B0606020202030204" pitchFamily="34" charset="0"/>
              </a:rPr>
              <a:t>настощее</a:t>
            </a:r>
            <a:r>
              <a:rPr lang="ru-RU" sz="1200" dirty="0" smtClean="0">
                <a:solidFill>
                  <a:schemeClr val="bg1"/>
                </a:solidFill>
                <a:latin typeface="Arial Narrow" panose="020B0606020202030204" pitchFamily="34" charset="0"/>
              </a:rPr>
              <a:t> время всеми аналитиками отмечается рост внимания со стороны молодежи к вопросам благотворительности и активной социальной деятельности,  </a:t>
            </a:r>
          </a:p>
          <a:p>
            <a:r>
              <a:rPr lang="ru-RU" sz="1200" dirty="0" smtClean="0">
                <a:solidFill>
                  <a:schemeClr val="bg1"/>
                </a:solidFill>
                <a:latin typeface="Arial Narrow" panose="020B0606020202030204" pitchFamily="34" charset="0"/>
              </a:rPr>
              <a:t>Очень </a:t>
            </a:r>
            <a:r>
              <a:rPr lang="ru-RU" sz="1200" dirty="0">
                <a:solidFill>
                  <a:schemeClr val="bg1"/>
                </a:solidFill>
                <a:latin typeface="Arial Narrow" panose="020B0606020202030204" pitchFamily="34" charset="0"/>
              </a:rPr>
              <a:t>важным аспектом </a:t>
            </a:r>
            <a:r>
              <a:rPr lang="ru-RU" sz="1200" dirty="0" smtClean="0">
                <a:solidFill>
                  <a:schemeClr val="bg1"/>
                </a:solidFill>
                <a:latin typeface="Arial Narrow" panose="020B0606020202030204" pitchFamily="34" charset="0"/>
              </a:rPr>
              <a:t>экономического механизма Платформы является </a:t>
            </a:r>
            <a:r>
              <a:rPr lang="ru-RU" sz="1200" dirty="0">
                <a:solidFill>
                  <a:schemeClr val="bg1"/>
                </a:solidFill>
                <a:latin typeface="Arial Narrow" panose="020B0606020202030204" pitchFamily="34" charset="0"/>
              </a:rPr>
              <a:t>то, </a:t>
            </a:r>
            <a:r>
              <a:rPr lang="ru-RU" sz="1200" dirty="0" smtClean="0">
                <a:solidFill>
                  <a:schemeClr val="bg1"/>
                </a:solidFill>
                <a:latin typeface="Arial Narrow" panose="020B0606020202030204" pitchFamily="34" charset="0"/>
              </a:rPr>
              <a:t>что  </a:t>
            </a:r>
            <a:r>
              <a:rPr lang="ru-RU" sz="1200" dirty="0">
                <a:solidFill>
                  <a:schemeClr val="bg1"/>
                </a:solidFill>
                <a:latin typeface="Arial Narrow" panose="020B0606020202030204" pitchFamily="34" charset="0"/>
              </a:rPr>
              <a:t>покупатель не несет дополнительных затрат </a:t>
            </a:r>
            <a:r>
              <a:rPr lang="ru-RU" sz="1200" dirty="0" smtClean="0">
                <a:solidFill>
                  <a:schemeClr val="bg1"/>
                </a:solidFill>
                <a:latin typeface="Arial Narrow" panose="020B0606020202030204" pitchFamily="34" charset="0"/>
              </a:rPr>
              <a:t>но </a:t>
            </a:r>
            <a:r>
              <a:rPr lang="ru-RU" sz="1200" dirty="0">
                <a:solidFill>
                  <a:schemeClr val="bg1"/>
                </a:solidFill>
                <a:latin typeface="Arial Narrow" panose="020B0606020202030204" pitchFamily="34" charset="0"/>
              </a:rPr>
              <a:t>при этом может получить высокую позитивную эмоциональную окраску </a:t>
            </a:r>
            <a:r>
              <a:rPr lang="ru-RU" sz="1200" dirty="0" smtClean="0">
                <a:solidFill>
                  <a:schemeClr val="bg1"/>
                </a:solidFill>
                <a:latin typeface="Arial Narrow" panose="020B0606020202030204" pitchFamily="34" charset="0"/>
              </a:rPr>
              <a:t>своей </a:t>
            </a:r>
            <a:r>
              <a:rPr lang="ru-RU" sz="1200" dirty="0">
                <a:solidFill>
                  <a:schemeClr val="bg1"/>
                </a:solidFill>
                <a:latin typeface="Arial Narrow" panose="020B0606020202030204" pitchFamily="34" charset="0"/>
              </a:rPr>
              <a:t>покупки, так как видит, что часть средств направляется на благотворительность. Такой </a:t>
            </a:r>
            <a:r>
              <a:rPr lang="ru-RU" sz="1200" dirty="0" smtClean="0">
                <a:solidFill>
                  <a:schemeClr val="bg1"/>
                </a:solidFill>
                <a:latin typeface="Arial Narrow" panose="020B0606020202030204" pitchFamily="34" charset="0"/>
              </a:rPr>
              <a:t>подход </a:t>
            </a:r>
            <a:r>
              <a:rPr lang="ru-RU" sz="1200" dirty="0">
                <a:solidFill>
                  <a:schemeClr val="bg1"/>
                </a:solidFill>
                <a:latin typeface="Arial Narrow" panose="020B0606020202030204" pitchFamily="34" charset="0"/>
              </a:rPr>
              <a:t>значительно повышает лояльность покупателя к компании </a:t>
            </a:r>
            <a:r>
              <a:rPr lang="ru-RU" sz="1200" dirty="0" smtClean="0">
                <a:solidFill>
                  <a:schemeClr val="bg1"/>
                </a:solidFill>
                <a:latin typeface="Arial Narrow" panose="020B0606020202030204" pitchFamily="34" charset="0"/>
              </a:rPr>
              <a:t>и в </a:t>
            </a:r>
            <a:r>
              <a:rPr lang="ru-RU" sz="1200" dirty="0">
                <a:solidFill>
                  <a:schemeClr val="bg1"/>
                </a:solidFill>
                <a:latin typeface="Arial Narrow" panose="020B0606020202030204" pitchFamily="34" charset="0"/>
              </a:rPr>
              <a:t>настоящее время определяется как наиболее перспективный в маркетинге.</a:t>
            </a:r>
          </a:p>
        </p:txBody>
      </p:sp>
      <p:sp>
        <p:nvSpPr>
          <p:cNvPr id="7" name="TextBox 6"/>
          <p:cNvSpPr txBox="1"/>
          <p:nvPr/>
        </p:nvSpPr>
        <p:spPr>
          <a:xfrm>
            <a:off x="1526096" y="732851"/>
            <a:ext cx="5692693" cy="830997"/>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Алгоритм работы платформы</a:t>
            </a:r>
          </a:p>
          <a:p>
            <a:r>
              <a:rPr lang="ru-RU" sz="2400" b="1" dirty="0" smtClean="0">
                <a:solidFill>
                  <a:srgbClr val="FF0000"/>
                </a:solidFill>
                <a:latin typeface="Arial Narrow" panose="020B0606020202030204" pitchFamily="34" charset="0"/>
              </a:rPr>
              <a:t>для покупателя</a:t>
            </a:r>
            <a:endParaRPr lang="ru-RU" sz="2400" b="1" dirty="0">
              <a:solidFill>
                <a:srgbClr val="FF0000"/>
              </a:solidFill>
              <a:latin typeface="Arial Narrow" panose="020B0606020202030204" pitchFamily="34" charset="0"/>
            </a:endParaRPr>
          </a:p>
        </p:txBody>
      </p:sp>
      <p:pic>
        <p:nvPicPr>
          <p:cNvPr id="8" name="Picture 2" descr="http://dobraya-pokupka.ru/attachments/Image/Pochemu-dobraya-pokupka..png?template=gener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6095" y="1639472"/>
            <a:ext cx="6487279" cy="428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55689" y="657225"/>
            <a:ext cx="6481454"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7470977" y="1357247"/>
            <a:ext cx="3738361" cy="276999"/>
          </a:xfrm>
          <a:prstGeom prst="rect">
            <a:avLst/>
          </a:prstGeom>
          <a:noFill/>
        </p:spPr>
        <p:txBody>
          <a:bodyPr wrap="square" rtlCol="0">
            <a:spAutoFit/>
          </a:bodyPr>
          <a:lstStyle/>
          <a:p>
            <a:r>
              <a:rPr lang="ru-RU" sz="1200" dirty="0" smtClean="0">
                <a:solidFill>
                  <a:schemeClr val="bg1"/>
                </a:solidFill>
                <a:latin typeface="Arial Narrow" panose="020B0606020202030204" pitchFamily="34" charset="0"/>
              </a:rPr>
              <a:t>.  </a:t>
            </a:r>
            <a:endParaRPr lang="ru-RU" sz="1200" dirty="0" smtClean="0">
              <a:solidFill>
                <a:schemeClr val="bg1"/>
              </a:solidFill>
              <a:latin typeface="Arial Narrow" panose="020B0606020202030204" pitchFamily="34" charset="0"/>
            </a:endParaRPr>
          </a:p>
        </p:txBody>
      </p:sp>
      <p:sp>
        <p:nvSpPr>
          <p:cNvPr id="7" name="TextBox 6"/>
          <p:cNvSpPr txBox="1"/>
          <p:nvPr/>
        </p:nvSpPr>
        <p:spPr>
          <a:xfrm>
            <a:off x="1196378" y="779493"/>
            <a:ext cx="5310954" cy="4647426"/>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Экономическая модель работы Платформы</a:t>
            </a:r>
          </a:p>
          <a:p>
            <a:endParaRPr lang="ru-RU" sz="2400" b="1" dirty="0" smtClean="0">
              <a:solidFill>
                <a:srgbClr val="FF0000"/>
              </a:solidFill>
              <a:latin typeface="Arial Narrow" panose="020B0606020202030204" pitchFamily="34" charset="0"/>
            </a:endParaRPr>
          </a:p>
          <a:p>
            <a:r>
              <a:rPr lang="ru-RU" sz="1600" dirty="0" smtClean="0">
                <a:solidFill>
                  <a:schemeClr val="tx1">
                    <a:lumMod val="85000"/>
                    <a:lumOff val="15000"/>
                  </a:schemeClr>
                </a:solidFill>
                <a:latin typeface="Arial Narrow" panose="020B0606020202030204" pitchFamily="34" charset="0"/>
              </a:rPr>
              <a:t>Экономическая модель работы Платформы основана на широко распространенной рекламной технологии партнерских реферальных программ, которая широко используется при деятельности </a:t>
            </a:r>
            <a:r>
              <a:rPr lang="ru-RU" sz="1600" dirty="0" err="1" smtClean="0">
                <a:solidFill>
                  <a:schemeClr val="tx1">
                    <a:lumMod val="85000"/>
                    <a:lumOff val="15000"/>
                  </a:schemeClr>
                </a:solidFill>
                <a:latin typeface="Arial Narrow" panose="020B0606020202030204" pitchFamily="34" charset="0"/>
              </a:rPr>
              <a:t>кэшбэк</a:t>
            </a:r>
            <a:r>
              <a:rPr lang="ru-RU" sz="1600" dirty="0" smtClean="0">
                <a:solidFill>
                  <a:schemeClr val="tx1">
                    <a:lumMod val="85000"/>
                    <a:lumOff val="15000"/>
                  </a:schemeClr>
                </a:solidFill>
                <a:latin typeface="Arial Narrow" panose="020B0606020202030204" pitchFamily="34" charset="0"/>
              </a:rPr>
              <a:t> платформ. Но в отличии от </a:t>
            </a:r>
            <a:r>
              <a:rPr lang="ru-RU" sz="1600" dirty="0" err="1" smtClean="0">
                <a:solidFill>
                  <a:schemeClr val="tx1">
                    <a:lumMod val="85000"/>
                    <a:lumOff val="15000"/>
                  </a:schemeClr>
                </a:solidFill>
                <a:latin typeface="Arial Narrow" panose="020B0606020202030204" pitchFamily="34" charset="0"/>
              </a:rPr>
              <a:t>кэшбэк</a:t>
            </a:r>
            <a:r>
              <a:rPr lang="ru-RU" sz="1600" dirty="0" smtClean="0">
                <a:solidFill>
                  <a:schemeClr val="tx1">
                    <a:lumMod val="85000"/>
                    <a:lumOff val="15000"/>
                  </a:schemeClr>
                </a:solidFill>
                <a:latin typeface="Arial Narrow" panose="020B0606020202030204" pitchFamily="34" charset="0"/>
              </a:rPr>
              <a:t> платформ реферал не возвращается покупателю, а направляется в пользу благотворительного фонда, который выбирает сам покупатель. </a:t>
            </a:r>
          </a:p>
          <a:p>
            <a:r>
              <a:rPr lang="ru-RU" sz="1600" dirty="0" smtClean="0">
                <a:solidFill>
                  <a:schemeClr val="tx1">
                    <a:lumMod val="85000"/>
                    <a:lumOff val="15000"/>
                  </a:schemeClr>
                </a:solidFill>
                <a:latin typeface="Arial Narrow" panose="020B0606020202030204" pitchFamily="34" charset="0"/>
              </a:rPr>
              <a:t>Таким образом по отношению к интернет-магазину «Фонд социального финансирования», который является инициатором и оператором Платформы Добрая-</a:t>
            </a:r>
            <a:r>
              <a:rPr lang="ru-RU" sz="1600" dirty="0" err="1" smtClean="0">
                <a:solidFill>
                  <a:schemeClr val="tx1">
                    <a:lumMod val="85000"/>
                    <a:lumOff val="15000"/>
                  </a:schemeClr>
                </a:solidFill>
                <a:latin typeface="Arial Narrow" panose="020B0606020202030204" pitchFamily="34" charset="0"/>
              </a:rPr>
              <a:t>покупка.рф</a:t>
            </a:r>
            <a:r>
              <a:rPr lang="ru-RU" sz="1600" dirty="0" smtClean="0">
                <a:solidFill>
                  <a:schemeClr val="tx1">
                    <a:lumMod val="85000"/>
                    <a:lumOff val="15000"/>
                  </a:schemeClr>
                </a:solidFill>
                <a:latin typeface="Arial Narrow" panose="020B0606020202030204" pitchFamily="34" charset="0"/>
              </a:rPr>
              <a:t> ведет коммерческую деятельность, и в соответствии со своей уставной деятельностью направляет полученный доход в пользу благотворительных фондов и фондов целевого капитала Университетов.</a:t>
            </a:r>
            <a:endParaRPr lang="ru-RU" sz="1400" dirty="0">
              <a:solidFill>
                <a:schemeClr val="bg2">
                  <a:lumMod val="25000"/>
                </a:schemeClr>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0544" y="1863975"/>
            <a:ext cx="3869242" cy="25772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0832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1134234" y="620873"/>
            <a:ext cx="7130341"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1453294" y="704381"/>
            <a:ext cx="6811281" cy="830997"/>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Алгоритм работы Платформы с магазинами</a:t>
            </a:r>
          </a:p>
          <a:p>
            <a:r>
              <a:rPr lang="ru-RU" sz="2400" b="1" dirty="0" smtClean="0">
                <a:solidFill>
                  <a:srgbClr val="FF0000"/>
                </a:solidFill>
                <a:latin typeface="Arial Narrow" panose="020B0606020202030204" pitchFamily="34" charset="0"/>
              </a:rPr>
              <a:t>Программа лояльности</a:t>
            </a:r>
            <a:endParaRPr lang="ru-RU" sz="2400" b="1" dirty="0">
              <a:solidFill>
                <a:srgbClr val="FF0000"/>
              </a:solidFill>
              <a:latin typeface="Arial Narrow" panose="020B0606020202030204" pitchFamily="34" charset="0"/>
            </a:endParaRPr>
          </a:p>
        </p:txBody>
      </p:sp>
      <p:sp>
        <p:nvSpPr>
          <p:cNvPr id="2" name="Прямоугольник 1"/>
          <p:cNvSpPr/>
          <p:nvPr/>
        </p:nvSpPr>
        <p:spPr>
          <a:xfrm>
            <a:off x="1555497" y="2133047"/>
            <a:ext cx="6378150" cy="4631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«Добрая кнопка» </a:t>
            </a:r>
            <a:r>
              <a:rPr lang="ru-RU" sz="1200" dirty="0" smtClean="0"/>
              <a:t>на сайте магазина</a:t>
            </a:r>
            <a:endParaRPr lang="ru-RU" sz="1200" dirty="0"/>
          </a:p>
        </p:txBody>
      </p:sp>
      <p:sp>
        <p:nvSpPr>
          <p:cNvPr id="10" name="Прямоугольник 9"/>
          <p:cNvSpPr/>
          <p:nvPr/>
        </p:nvSpPr>
        <p:spPr>
          <a:xfrm>
            <a:off x="4252603" y="1535378"/>
            <a:ext cx="1435972" cy="4392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Сценарий № 1</a:t>
            </a:r>
            <a:endParaRPr lang="ru-RU" sz="1200" dirty="0"/>
          </a:p>
        </p:txBody>
      </p:sp>
      <p:sp>
        <p:nvSpPr>
          <p:cNvPr id="23" name="Прямоугольник 22"/>
          <p:cNvSpPr/>
          <p:nvPr/>
        </p:nvSpPr>
        <p:spPr>
          <a:xfrm>
            <a:off x="1539198" y="2846621"/>
            <a:ext cx="6378150" cy="8145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Покупатель переходит на сайт </a:t>
            </a:r>
            <a:r>
              <a:rPr lang="ru-RU" sz="1200" dirty="0" smtClean="0"/>
              <a:t>Платформы </a:t>
            </a:r>
            <a:r>
              <a:rPr lang="ru-RU" sz="1200" dirty="0" smtClean="0"/>
              <a:t>и выбирает фонд в пользу которого будет делать благотворительную (добрую) покупку.</a:t>
            </a:r>
            <a:endParaRPr lang="ru-RU" sz="1200" dirty="0"/>
          </a:p>
        </p:txBody>
      </p:sp>
      <p:sp>
        <p:nvSpPr>
          <p:cNvPr id="24" name="Прямоугольник 23"/>
          <p:cNvSpPr/>
          <p:nvPr/>
        </p:nvSpPr>
        <p:spPr>
          <a:xfrm>
            <a:off x="1539198" y="3870374"/>
            <a:ext cx="6378150" cy="6430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Покупатель возвращается в магазин и совершает покупку. Процент от покупки направляется в пользу выбранного им благотворительного фонда</a:t>
            </a:r>
            <a:endParaRPr lang="ru-RU" sz="1200" dirty="0"/>
          </a:p>
        </p:txBody>
      </p:sp>
      <p:sp>
        <p:nvSpPr>
          <p:cNvPr id="25" name="Стрелка вниз 24"/>
          <p:cNvSpPr/>
          <p:nvPr/>
        </p:nvSpPr>
        <p:spPr>
          <a:xfrm>
            <a:off x="4744572" y="3558833"/>
            <a:ext cx="484632" cy="44565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4728273" y="2579501"/>
            <a:ext cx="484632" cy="3816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1556541" y="4662431"/>
            <a:ext cx="6378149" cy="10845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Так как покупка имеет высокую морально-этическую окраску то имеется большая вероятность последующих покупок. Покупатель при выборе аналогичного предложения </a:t>
            </a:r>
            <a:r>
              <a:rPr lang="ru-RU" sz="1200" dirty="0"/>
              <a:t> </a:t>
            </a:r>
            <a:r>
              <a:rPr lang="ru-RU" sz="1200" dirty="0" smtClean="0"/>
              <a:t>в других интернет-магазинах при сопоставимой цене, будет делать покупки в рамках программы лояльности.</a:t>
            </a:r>
            <a:endParaRPr lang="ru-RU" sz="1200" dirty="0"/>
          </a:p>
        </p:txBody>
      </p:sp>
      <p:sp>
        <p:nvSpPr>
          <p:cNvPr id="27" name="Стрелка вниз 26"/>
          <p:cNvSpPr/>
          <p:nvPr/>
        </p:nvSpPr>
        <p:spPr>
          <a:xfrm>
            <a:off x="4728273" y="4424859"/>
            <a:ext cx="484632" cy="45612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8434578" y="705177"/>
            <a:ext cx="2914991" cy="5078313"/>
          </a:xfrm>
          <a:prstGeom prst="rect">
            <a:avLst/>
          </a:prstGeom>
          <a:noFill/>
        </p:spPr>
        <p:txBody>
          <a:bodyPr wrap="square" rtlCol="0">
            <a:spAutoFit/>
          </a:bodyPr>
          <a:lstStyle/>
          <a:p>
            <a:r>
              <a:rPr lang="ru-RU" sz="1200" dirty="0" smtClean="0">
                <a:solidFill>
                  <a:schemeClr val="bg1"/>
                </a:solidFill>
              </a:rPr>
              <a:t>Развитие современных маркетинговых коммуникаций однозначно демонстрирует тренд в сторону усиления эмоционального компонента при совершении покупки. Покупатель кроме цены, качества и системы скидок, которые имеет товар, все больше уделяет внимания наличию социального компонента  в свойствах товара.  Это обстоятельство проявляется в том, что компании формируют  свои программы лояльности на базе декларируемых ими социальных ценностей или  реализуемых общественно значимых программ.  </a:t>
            </a:r>
          </a:p>
          <a:p>
            <a:r>
              <a:rPr lang="ru-RU" sz="1200" dirty="0" err="1" smtClean="0">
                <a:solidFill>
                  <a:schemeClr val="bg1"/>
                </a:solidFill>
              </a:rPr>
              <a:t>Фандрайзинговая</a:t>
            </a:r>
            <a:r>
              <a:rPr lang="ru-RU" sz="1200" dirty="0" smtClean="0">
                <a:solidFill>
                  <a:schemeClr val="bg1"/>
                </a:solidFill>
              </a:rPr>
              <a:t> платформа Добрая-</a:t>
            </a:r>
            <a:r>
              <a:rPr lang="ru-RU" sz="1200" dirty="0" err="1" smtClean="0">
                <a:solidFill>
                  <a:schemeClr val="bg1"/>
                </a:solidFill>
              </a:rPr>
              <a:t>покупка.рф</a:t>
            </a:r>
            <a:r>
              <a:rPr lang="ru-RU" sz="1200" dirty="0" smtClean="0">
                <a:solidFill>
                  <a:schemeClr val="bg1"/>
                </a:solidFill>
              </a:rPr>
              <a:t> позволяет  формировать такую программу для компаний </a:t>
            </a:r>
            <a:r>
              <a:rPr lang="ru-RU" sz="1200" dirty="0" err="1" smtClean="0">
                <a:solidFill>
                  <a:schemeClr val="bg1"/>
                </a:solidFill>
              </a:rPr>
              <a:t>интренет</a:t>
            </a:r>
            <a:r>
              <a:rPr lang="ru-RU" sz="1200" dirty="0" smtClean="0">
                <a:solidFill>
                  <a:schemeClr val="bg1"/>
                </a:solidFill>
              </a:rPr>
              <a:t>-торговли без дополнительных затрат для бюджета компании, оставаясь в рамках обычной коммерческой деятельности. Благодаря сотрудничеству с Платформой компания имеет все основания заявлять, что она является социально-ответственной компанией  и активно участвует  в благотворительной деятельности, оказывая поддержку  группе благотворительных фондов.</a:t>
            </a:r>
            <a:endParaRPr lang="ru-RU" sz="1200" dirty="0">
              <a:solidFill>
                <a:schemeClr val="bg1"/>
              </a:solidFill>
            </a:endParaRPr>
          </a:p>
        </p:txBody>
      </p:sp>
    </p:spTree>
    <p:extLst>
      <p:ext uri="{BB962C8B-B14F-4D97-AF65-F5344CB8AC3E}">
        <p14:creationId xmlns:p14="http://schemas.microsoft.com/office/powerpoint/2010/main" val="307894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1134234" y="620873"/>
            <a:ext cx="7130341" cy="5616253"/>
          </a:xfrm>
          <a:prstGeom prst="rect">
            <a:avLst/>
          </a:prstGeom>
          <a:solidFill>
            <a:schemeClr val="accent1">
              <a:lumMod val="20000"/>
              <a:lumOff val="80000"/>
            </a:schemeClr>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1453294" y="704381"/>
            <a:ext cx="6811281" cy="830997"/>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Алгоритм работы Платформы с магазинами по формированию нового канала продаж</a:t>
            </a:r>
          </a:p>
        </p:txBody>
      </p:sp>
      <p:sp>
        <p:nvSpPr>
          <p:cNvPr id="22" name="Прямоугольник 21"/>
          <p:cNvSpPr/>
          <p:nvPr/>
        </p:nvSpPr>
        <p:spPr>
          <a:xfrm>
            <a:off x="1555496" y="2179727"/>
            <a:ext cx="6378150" cy="7857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На сайтах всех фондов, которые сотрудничают с Платформой имеются информационные материалы о возможности делать добрые покупки.  Посетители сайтов фондов переходят на сайт платформы и могут выбрать необходимый товар. </a:t>
            </a:r>
            <a:endParaRPr lang="ru-RU" sz="1200" dirty="0"/>
          </a:p>
        </p:txBody>
      </p:sp>
      <p:sp>
        <p:nvSpPr>
          <p:cNvPr id="23" name="Прямоугольник 22"/>
          <p:cNvSpPr/>
          <p:nvPr/>
        </p:nvSpPr>
        <p:spPr>
          <a:xfrm>
            <a:off x="4220703" y="1586064"/>
            <a:ext cx="1532369" cy="4587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Сценарий № 2</a:t>
            </a:r>
            <a:endParaRPr lang="ru-RU" sz="1200" dirty="0"/>
          </a:p>
        </p:txBody>
      </p:sp>
      <p:sp>
        <p:nvSpPr>
          <p:cNvPr id="24" name="Прямоугольник 23"/>
          <p:cNvSpPr/>
          <p:nvPr/>
        </p:nvSpPr>
        <p:spPr>
          <a:xfrm>
            <a:off x="1555496" y="3203153"/>
            <a:ext cx="6378150" cy="7155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Покупатель заходит на сайт платформы Добрая-</a:t>
            </a:r>
            <a:r>
              <a:rPr lang="ru-RU" sz="1200" dirty="0" err="1" smtClean="0"/>
              <a:t>покупка.рф</a:t>
            </a:r>
            <a:r>
              <a:rPr lang="ru-RU" sz="1200" dirty="0" smtClean="0"/>
              <a:t> с сайтов фондов и выбирает  программу фонда, в пользу которого он будет делать благотворительную покупку.</a:t>
            </a:r>
            <a:endParaRPr lang="ru-RU" sz="1200" dirty="0"/>
          </a:p>
        </p:txBody>
      </p:sp>
      <p:sp>
        <p:nvSpPr>
          <p:cNvPr id="25" name="Прямоугольник 24"/>
          <p:cNvSpPr/>
          <p:nvPr/>
        </p:nvSpPr>
        <p:spPr>
          <a:xfrm>
            <a:off x="1563782" y="4216778"/>
            <a:ext cx="6378150" cy="8207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Для выбора товара покупатель может воспользоваться каталогом  интернет-магазинов, а может использовать локальный поисковый сервис по магазинам, представленным на платформе.</a:t>
            </a:r>
            <a:endParaRPr lang="ru-RU" sz="1200" dirty="0"/>
          </a:p>
        </p:txBody>
      </p:sp>
      <p:sp>
        <p:nvSpPr>
          <p:cNvPr id="26" name="Стрелка вниз 25"/>
          <p:cNvSpPr/>
          <p:nvPr/>
        </p:nvSpPr>
        <p:spPr>
          <a:xfrm>
            <a:off x="4744572" y="3843965"/>
            <a:ext cx="484632" cy="44565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a:off x="4744572" y="2863752"/>
            <a:ext cx="484632" cy="47686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1555496" y="5224938"/>
            <a:ext cx="6378149" cy="7095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После выбора товара, покупатель переходит в магазин и совершает благотворительную покупку.  Вся информация о его покупках отражается в его личном кабинете. </a:t>
            </a:r>
            <a:endParaRPr lang="ru-RU" sz="1200" dirty="0"/>
          </a:p>
        </p:txBody>
      </p:sp>
      <p:sp>
        <p:nvSpPr>
          <p:cNvPr id="30" name="TextBox 29"/>
          <p:cNvSpPr txBox="1"/>
          <p:nvPr/>
        </p:nvSpPr>
        <p:spPr>
          <a:xfrm>
            <a:off x="8418279" y="797510"/>
            <a:ext cx="2914991" cy="5262979"/>
          </a:xfrm>
          <a:prstGeom prst="rect">
            <a:avLst/>
          </a:prstGeom>
          <a:noFill/>
        </p:spPr>
        <p:txBody>
          <a:bodyPr wrap="square" rtlCol="0">
            <a:spAutoFit/>
          </a:bodyPr>
          <a:lstStyle/>
          <a:p>
            <a:r>
              <a:rPr lang="ru-RU" sz="1200" dirty="0" smtClean="0">
                <a:solidFill>
                  <a:schemeClr val="bg1"/>
                </a:solidFill>
              </a:rPr>
              <a:t>Благотворительные фонды и </a:t>
            </a:r>
            <a:r>
              <a:rPr lang="ru-RU" sz="1200" dirty="0" err="1" smtClean="0">
                <a:solidFill>
                  <a:schemeClr val="bg1"/>
                </a:solidFill>
              </a:rPr>
              <a:t>эндаумент</a:t>
            </a:r>
            <a:r>
              <a:rPr lang="ru-RU" sz="1200" dirty="0" smtClean="0">
                <a:solidFill>
                  <a:schemeClr val="bg1"/>
                </a:solidFill>
              </a:rPr>
              <a:t>-фонды университетов, которые сотрудничают с Платформой проводят активную </a:t>
            </a:r>
            <a:r>
              <a:rPr lang="ru-RU" sz="1200" dirty="0" err="1" smtClean="0">
                <a:solidFill>
                  <a:schemeClr val="bg1"/>
                </a:solidFill>
              </a:rPr>
              <a:t>фандрайзинговую</a:t>
            </a:r>
            <a:r>
              <a:rPr lang="ru-RU" sz="1200" dirty="0" smtClean="0">
                <a:solidFill>
                  <a:schemeClr val="bg1"/>
                </a:solidFill>
              </a:rPr>
              <a:t> политику по привлечению денежных средств из разных источников. Механизм </a:t>
            </a:r>
            <a:r>
              <a:rPr lang="ru-RU" sz="1200" dirty="0" err="1" smtClean="0">
                <a:solidFill>
                  <a:schemeClr val="bg1"/>
                </a:solidFill>
              </a:rPr>
              <a:t>фандрайзинга</a:t>
            </a:r>
            <a:r>
              <a:rPr lang="ru-RU" sz="1200" dirty="0" smtClean="0">
                <a:solidFill>
                  <a:schemeClr val="bg1"/>
                </a:solidFill>
              </a:rPr>
              <a:t>, который реализован на рамках платформы Добра-</a:t>
            </a:r>
            <a:r>
              <a:rPr lang="ru-RU" sz="1200" dirty="0" err="1" smtClean="0">
                <a:solidFill>
                  <a:schemeClr val="bg1"/>
                </a:solidFill>
              </a:rPr>
              <a:t>покупка.рф</a:t>
            </a:r>
            <a:r>
              <a:rPr lang="ru-RU" sz="1200" dirty="0" smtClean="0">
                <a:solidFill>
                  <a:schemeClr val="bg1"/>
                </a:solidFill>
              </a:rPr>
              <a:t> активно приветствуется фондами и они активно информируют своих волонтеров и доноров об этой возможности оказать им материальную поддержку. </a:t>
            </a:r>
          </a:p>
          <a:p>
            <a:r>
              <a:rPr lang="ru-RU" sz="1200" dirty="0" smtClean="0">
                <a:solidFill>
                  <a:schemeClr val="bg1"/>
                </a:solidFill>
              </a:rPr>
              <a:t>Особенно интересен он для </a:t>
            </a:r>
            <a:r>
              <a:rPr lang="ru-RU" sz="1200" dirty="0" err="1" smtClean="0">
                <a:solidFill>
                  <a:schemeClr val="bg1"/>
                </a:solidFill>
              </a:rPr>
              <a:t>эндаумент</a:t>
            </a:r>
            <a:r>
              <a:rPr lang="ru-RU" sz="1200" dirty="0" smtClean="0">
                <a:solidFill>
                  <a:schemeClr val="bg1"/>
                </a:solidFill>
              </a:rPr>
              <a:t>-фондов (фондов развития) университетов, так как позволяет активно работать со студентами, что до настоящего времени было не возможно, так как могло восприниматься как необоснованные денежные поборы. В случае сотрудничества с платформой Добрая-</a:t>
            </a:r>
            <a:r>
              <a:rPr lang="ru-RU" sz="1200" dirty="0" err="1" smtClean="0">
                <a:solidFill>
                  <a:schemeClr val="bg1"/>
                </a:solidFill>
              </a:rPr>
              <a:t>покупка.рф</a:t>
            </a:r>
            <a:r>
              <a:rPr lang="ru-RU" sz="1200" dirty="0" smtClean="0">
                <a:solidFill>
                  <a:schemeClr val="bg1"/>
                </a:solidFill>
              </a:rPr>
              <a:t> руководство вузов получило возможность осуществлять работу по </a:t>
            </a:r>
            <a:r>
              <a:rPr lang="ru-RU" sz="1200" dirty="0" err="1" smtClean="0">
                <a:solidFill>
                  <a:schemeClr val="bg1"/>
                </a:solidFill>
              </a:rPr>
              <a:t>фандрайзингу</a:t>
            </a:r>
            <a:r>
              <a:rPr lang="ru-RU" sz="1200" dirty="0" smtClean="0">
                <a:solidFill>
                  <a:schemeClr val="bg1"/>
                </a:solidFill>
              </a:rPr>
              <a:t> и среди студентов и преподавателей. Таким образом сами Университеты становятся заинтересованы привлечь внимание студентов к Платформе и к интернет-магазинам, которые с ней сотрудничают.</a:t>
            </a:r>
            <a:endParaRPr lang="ru-RU" sz="1200" dirty="0">
              <a:solidFill>
                <a:schemeClr val="bg1"/>
              </a:solidFill>
            </a:endParaRPr>
          </a:p>
        </p:txBody>
      </p:sp>
      <p:sp>
        <p:nvSpPr>
          <p:cNvPr id="29" name="Стрелка вниз 28"/>
          <p:cNvSpPr/>
          <p:nvPr/>
        </p:nvSpPr>
        <p:spPr>
          <a:xfrm>
            <a:off x="4752857" y="4931575"/>
            <a:ext cx="484632" cy="40921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767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6690167" y="381965"/>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55689" y="657225"/>
            <a:ext cx="6156324" cy="5651500"/>
          </a:xfrm>
          <a:prstGeom prst="rect">
            <a:avLst/>
          </a:prstGeom>
          <a:solidFill>
            <a:schemeClr val="accent1">
              <a:lumMod val="20000"/>
              <a:lumOff val="80000"/>
            </a:schemeClr>
          </a:solid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145500" y="829018"/>
            <a:ext cx="4500698" cy="1446550"/>
          </a:xfrm>
          <a:prstGeom prst="rect">
            <a:avLst/>
          </a:prstGeom>
          <a:noFill/>
        </p:spPr>
        <p:txBody>
          <a:bodyPr wrap="square" rtlCol="0">
            <a:spAutoFit/>
          </a:bodyPr>
          <a:lstStyle/>
          <a:p>
            <a:r>
              <a:rPr lang="ru-RU" sz="2400" b="1" dirty="0" smtClean="0">
                <a:solidFill>
                  <a:srgbClr val="FF0000"/>
                </a:solidFill>
                <a:latin typeface="Arial Narrow" panose="020B0606020202030204" pitchFamily="34" charset="0"/>
              </a:rPr>
              <a:t>Преимущества для компании</a:t>
            </a:r>
          </a:p>
          <a:p>
            <a:r>
              <a:rPr lang="ru-RU" sz="1600" dirty="0" smtClean="0">
                <a:latin typeface="Arial Narrow" panose="020B0606020202030204" pitchFamily="34" charset="0"/>
              </a:rPr>
              <a:t>Благотворительность является  фактором высокой мотивации покупателей  при продвижении   компании с целью  удержания клиентов в рамках системы интегрированного маркетинга.</a:t>
            </a:r>
            <a:endParaRPr lang="ru-RU" sz="1600" dirty="0">
              <a:latin typeface="Arial Narrow" panose="020B0606020202030204" pitchFamily="34" charset="0"/>
            </a:endParaRPr>
          </a:p>
        </p:txBody>
      </p:sp>
      <p:sp>
        <p:nvSpPr>
          <p:cNvPr id="6" name="TextBox 5"/>
          <p:cNvSpPr txBox="1"/>
          <p:nvPr/>
        </p:nvSpPr>
        <p:spPr>
          <a:xfrm>
            <a:off x="7356475" y="829018"/>
            <a:ext cx="3928841" cy="5262979"/>
          </a:xfrm>
          <a:prstGeom prst="rect">
            <a:avLst/>
          </a:prstGeom>
          <a:noFill/>
        </p:spPr>
        <p:txBody>
          <a:bodyPr wrap="square" rtlCol="0">
            <a:spAutoFit/>
          </a:bodyPr>
          <a:lstStyle/>
          <a:p>
            <a:r>
              <a:rPr lang="ru-RU" sz="1200" b="1" dirty="0">
                <a:solidFill>
                  <a:schemeClr val="bg1"/>
                </a:solidFill>
                <a:latin typeface="Arial Narrow" panose="020B0606020202030204" pitchFamily="34" charset="0"/>
              </a:rPr>
              <a:t>Улучшение отношений с властью</a:t>
            </a:r>
            <a:endParaRPr lang="ru-RU" sz="1200" dirty="0">
              <a:solidFill>
                <a:schemeClr val="bg1"/>
              </a:solidFill>
              <a:latin typeface="Arial Narrow" panose="020B0606020202030204" pitchFamily="34" charset="0"/>
            </a:endParaRPr>
          </a:p>
          <a:p>
            <a:r>
              <a:rPr lang="ru-RU" sz="1200" dirty="0">
                <a:solidFill>
                  <a:schemeClr val="bg1"/>
                </a:solidFill>
                <a:latin typeface="Arial Narrow" panose="020B0606020202030204" pitchFamily="34" charset="0"/>
              </a:rPr>
              <a:t>Выгодой применения социально ответственных программ является явное улучшение отношений с властями. </a:t>
            </a:r>
            <a:endParaRPr lang="ru-RU" sz="1200" dirty="0" smtClean="0">
              <a:solidFill>
                <a:schemeClr val="bg1"/>
              </a:solidFill>
              <a:latin typeface="Arial Narrow" panose="020B0606020202030204" pitchFamily="34" charset="0"/>
            </a:endParaRPr>
          </a:p>
          <a:p>
            <a:endParaRPr lang="ru-RU" sz="1200" b="1" dirty="0">
              <a:solidFill>
                <a:schemeClr val="bg1"/>
              </a:solidFill>
              <a:latin typeface="Arial Narrow" panose="020B0606020202030204" pitchFamily="34" charset="0"/>
            </a:endParaRPr>
          </a:p>
          <a:p>
            <a:r>
              <a:rPr lang="ru-RU" sz="1200" b="1" dirty="0" smtClean="0">
                <a:solidFill>
                  <a:schemeClr val="bg1"/>
                </a:solidFill>
                <a:latin typeface="Arial Narrow" panose="020B0606020202030204" pitchFamily="34" charset="0"/>
              </a:rPr>
              <a:t>Работа </a:t>
            </a:r>
            <a:r>
              <a:rPr lang="ru-RU" sz="1200" b="1" dirty="0">
                <a:solidFill>
                  <a:schemeClr val="bg1"/>
                </a:solidFill>
                <a:latin typeface="Arial Narrow" panose="020B0606020202030204" pitchFamily="34" charset="0"/>
              </a:rPr>
              <a:t>на продвижение </a:t>
            </a:r>
            <a:r>
              <a:rPr lang="ru-RU" sz="1200" b="1" dirty="0" smtClean="0">
                <a:solidFill>
                  <a:schemeClr val="bg1"/>
                </a:solidFill>
                <a:latin typeface="Arial Narrow" panose="020B0606020202030204" pitchFamily="34" charset="0"/>
              </a:rPr>
              <a:t>компании</a:t>
            </a:r>
            <a:r>
              <a:rPr lang="ru-RU" sz="1200" dirty="0" smtClean="0">
                <a:solidFill>
                  <a:schemeClr val="bg1"/>
                </a:solidFill>
                <a:latin typeface="Arial Narrow" panose="020B0606020202030204" pitchFamily="34" charset="0"/>
              </a:rPr>
              <a:t> </a:t>
            </a:r>
          </a:p>
          <a:p>
            <a:r>
              <a:rPr lang="ru-RU" sz="1200" dirty="0" smtClean="0">
                <a:solidFill>
                  <a:schemeClr val="bg1"/>
                </a:solidFill>
                <a:latin typeface="Arial Narrow" panose="020B0606020202030204" pitchFamily="34" charset="0"/>
              </a:rPr>
              <a:t>Социальные </a:t>
            </a:r>
            <a:r>
              <a:rPr lang="ru-RU" sz="1200" dirty="0">
                <a:solidFill>
                  <a:schemeClr val="bg1"/>
                </a:solidFill>
                <a:latin typeface="Arial Narrow" panose="020B0606020202030204" pitchFamily="34" charset="0"/>
              </a:rPr>
              <a:t>программы дают дополнительные возможности в рекламе своей деятельности, продуктов или услуг. С этой точки зрения благотворительность является составной частью интегрированных маркетинговых коммуникаций, одной из стратегий продвижения. </a:t>
            </a:r>
            <a:endParaRPr lang="ru-RU" sz="1200" dirty="0" smtClean="0">
              <a:solidFill>
                <a:schemeClr val="bg1"/>
              </a:solidFill>
              <a:latin typeface="Arial Narrow" panose="020B0606020202030204" pitchFamily="34" charset="0"/>
            </a:endParaRPr>
          </a:p>
          <a:p>
            <a:endParaRPr lang="ru-RU" sz="1200" dirty="0" smtClean="0">
              <a:solidFill>
                <a:schemeClr val="bg1"/>
              </a:solidFill>
              <a:latin typeface="Arial Narrow" panose="020B0606020202030204" pitchFamily="34" charset="0"/>
            </a:endParaRPr>
          </a:p>
          <a:p>
            <a:r>
              <a:rPr lang="ru-RU" sz="1200" b="1" dirty="0" smtClean="0">
                <a:solidFill>
                  <a:schemeClr val="bg1"/>
                </a:solidFill>
                <a:latin typeface="Arial Narrow" panose="020B0606020202030204" pitchFamily="34" charset="0"/>
              </a:rPr>
              <a:t>Привлечение </a:t>
            </a:r>
            <a:r>
              <a:rPr lang="ru-RU" sz="1200" b="1" dirty="0">
                <a:solidFill>
                  <a:schemeClr val="bg1"/>
                </a:solidFill>
                <a:latin typeface="Arial Narrow" panose="020B0606020202030204" pitchFamily="34" charset="0"/>
              </a:rPr>
              <a:t>и удержание партнеров и клиентов</a:t>
            </a:r>
            <a:endParaRPr lang="ru-RU" sz="1200" dirty="0">
              <a:solidFill>
                <a:schemeClr val="bg1"/>
              </a:solidFill>
              <a:latin typeface="Arial Narrow" panose="020B0606020202030204" pitchFamily="34" charset="0"/>
            </a:endParaRPr>
          </a:p>
          <a:p>
            <a:r>
              <a:rPr lang="ru-RU" sz="1200" dirty="0" smtClean="0">
                <a:solidFill>
                  <a:schemeClr val="bg1"/>
                </a:solidFill>
                <a:latin typeface="Arial Narrow" panose="020B0606020202030204" pitchFamily="34" charset="0"/>
              </a:rPr>
              <a:t>Благотворительная </a:t>
            </a:r>
            <a:r>
              <a:rPr lang="ru-RU" sz="1200" dirty="0">
                <a:solidFill>
                  <a:schemeClr val="bg1"/>
                </a:solidFill>
                <a:latin typeface="Arial Narrow" panose="020B0606020202030204" pitchFamily="34" charset="0"/>
              </a:rPr>
              <a:t>деятельность </a:t>
            </a:r>
            <a:r>
              <a:rPr lang="ru-RU" sz="1200" dirty="0" smtClean="0">
                <a:solidFill>
                  <a:schemeClr val="bg1"/>
                </a:solidFill>
                <a:latin typeface="Arial Narrow" panose="020B0606020202030204" pitchFamily="34" charset="0"/>
              </a:rPr>
              <a:t> способствует </a:t>
            </a:r>
            <a:r>
              <a:rPr lang="ru-RU" sz="1200" dirty="0">
                <a:solidFill>
                  <a:schemeClr val="bg1"/>
                </a:solidFill>
                <a:latin typeface="Arial Narrow" panose="020B0606020202030204" pitchFamily="34" charset="0"/>
              </a:rPr>
              <a:t>созданию притока клиентов, через знакомство на почве общей благотворительной деятельности</a:t>
            </a:r>
            <a:r>
              <a:rPr lang="ru-RU" sz="1200" dirty="0" smtClean="0">
                <a:solidFill>
                  <a:schemeClr val="bg1"/>
                </a:solidFill>
                <a:latin typeface="Arial Narrow" panose="020B0606020202030204" pitchFamily="34" charset="0"/>
              </a:rPr>
              <a:t>.</a:t>
            </a:r>
          </a:p>
          <a:p>
            <a:r>
              <a:rPr lang="ru-RU" sz="1200" dirty="0" smtClean="0">
                <a:solidFill>
                  <a:schemeClr val="bg1"/>
                </a:solidFill>
                <a:latin typeface="Arial Narrow" panose="020B0606020202030204" pitchFamily="34" charset="0"/>
              </a:rPr>
              <a:t>Реализация программ социальной ответственности дают возможно компании четко обозначить свою позицию по отношению к потребителям и партнерам.</a:t>
            </a:r>
          </a:p>
          <a:p>
            <a:r>
              <a:rPr lang="ru-RU" sz="1200" b="1" dirty="0" smtClean="0">
                <a:solidFill>
                  <a:schemeClr val="bg1"/>
                </a:solidFill>
                <a:latin typeface="Arial Narrow" panose="020B0606020202030204" pitchFamily="34" charset="0"/>
              </a:rPr>
              <a:t>«Мы ценим наших потребителей и дорожим их доверием!»</a:t>
            </a:r>
          </a:p>
          <a:p>
            <a:r>
              <a:rPr lang="ru-RU" sz="1200" dirty="0" smtClean="0">
                <a:solidFill>
                  <a:schemeClr val="bg1"/>
                </a:solidFill>
                <a:latin typeface="Arial Narrow" panose="020B0606020202030204" pitchFamily="34" charset="0"/>
              </a:rPr>
              <a:t>Благотворительные программы позволяют акцентировать </a:t>
            </a:r>
            <a:r>
              <a:rPr lang="ru-RU" sz="1200" dirty="0">
                <a:solidFill>
                  <a:schemeClr val="bg1"/>
                </a:solidFill>
                <a:latin typeface="Arial Narrow" panose="020B0606020202030204" pitchFamily="34" charset="0"/>
              </a:rPr>
              <a:t>внимание на том, что бизнес несет ответственность перед потребителями. </a:t>
            </a:r>
            <a:endParaRPr lang="ru-RU" sz="1200" dirty="0" smtClean="0">
              <a:solidFill>
                <a:schemeClr val="bg1"/>
              </a:solidFill>
              <a:latin typeface="Arial Narrow" panose="020B0606020202030204" pitchFamily="34" charset="0"/>
            </a:endParaRPr>
          </a:p>
          <a:p>
            <a:r>
              <a:rPr lang="ru-RU" sz="1200" b="1" dirty="0" smtClean="0">
                <a:solidFill>
                  <a:schemeClr val="bg1"/>
                </a:solidFill>
                <a:latin typeface="Arial Narrow" panose="020B0606020202030204" pitchFamily="34" charset="0"/>
              </a:rPr>
              <a:t>«</a:t>
            </a:r>
            <a:r>
              <a:rPr lang="ru-RU" sz="1200" b="1" dirty="0">
                <a:solidFill>
                  <a:schemeClr val="bg1"/>
                </a:solidFill>
                <a:latin typeface="Arial Narrow" panose="020B0606020202030204" pitchFamily="34" charset="0"/>
              </a:rPr>
              <a:t>Мы поддерживаем слабых!»</a:t>
            </a:r>
            <a:endParaRPr lang="ru-RU" sz="1200" dirty="0">
              <a:solidFill>
                <a:schemeClr val="bg1"/>
              </a:solidFill>
              <a:latin typeface="Arial Narrow" panose="020B0606020202030204" pitchFamily="34" charset="0"/>
            </a:endParaRPr>
          </a:p>
          <a:p>
            <a:r>
              <a:rPr lang="ru-RU" sz="1200" dirty="0" smtClean="0">
                <a:solidFill>
                  <a:schemeClr val="bg1"/>
                </a:solidFill>
                <a:latin typeface="Arial Narrow" panose="020B0606020202030204" pitchFamily="34" charset="0"/>
              </a:rPr>
              <a:t>Поддержка </a:t>
            </a:r>
            <a:r>
              <a:rPr lang="ru-RU" sz="1200" dirty="0">
                <a:solidFill>
                  <a:schemeClr val="bg1"/>
                </a:solidFill>
                <a:latin typeface="Arial Narrow" panose="020B0606020202030204" pitchFamily="34" charset="0"/>
              </a:rPr>
              <a:t>социальных программ, касающихся благотворительных фондов, детских/медицинских учреждений, объектов культуры, помогает наладить контакт с общественностью, укрепить репутацию предприятия или компании в обществе.</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88" y="3190806"/>
            <a:ext cx="6096000" cy="3048000"/>
          </a:xfrm>
          <a:prstGeom prst="rect">
            <a:avLst/>
          </a:prstGeom>
          <a:effectLst>
            <a:softEdge rad="63500"/>
          </a:effectLst>
        </p:spPr>
      </p:pic>
    </p:spTree>
    <p:extLst>
      <p:ext uri="{BB962C8B-B14F-4D97-AF65-F5344CB8AC3E}">
        <p14:creationId xmlns:p14="http://schemas.microsoft.com/office/powerpoint/2010/main" val="394010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03142" y="326047"/>
            <a:ext cx="4769996" cy="62734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417250" y="550416"/>
            <a:ext cx="9153277" cy="5758309"/>
          </a:xfrm>
          <a:prstGeom prst="rect">
            <a:avLst/>
          </a:prstGeom>
          <a:solidFill>
            <a:schemeClr val="accent1">
              <a:lumMod val="20000"/>
              <a:lumOff val="80000"/>
            </a:schemeClr>
          </a:solidFill>
          <a:ln w="28575">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58361" y="640185"/>
            <a:ext cx="6430478" cy="830997"/>
          </a:xfrm>
          <a:prstGeom prst="rect">
            <a:avLst/>
          </a:prstGeom>
          <a:noFill/>
        </p:spPr>
        <p:txBody>
          <a:bodyPr wrap="none" rtlCol="0">
            <a:spAutoFit/>
          </a:bodyPr>
          <a:lstStyle/>
          <a:p>
            <a:r>
              <a:rPr lang="ru-RU" sz="2400" b="1" dirty="0" smtClean="0">
                <a:solidFill>
                  <a:srgbClr val="FF0000"/>
                </a:solidFill>
              </a:rPr>
              <a:t>Инструменты выбора магазина используемые</a:t>
            </a:r>
          </a:p>
          <a:p>
            <a:r>
              <a:rPr lang="ru-RU" sz="2400" b="1" dirty="0" smtClean="0">
                <a:solidFill>
                  <a:srgbClr val="FF0000"/>
                </a:solidFill>
              </a:rPr>
              <a:t> при работе с  Платформой</a:t>
            </a:r>
          </a:p>
        </p:txBody>
      </p:sp>
      <p:sp>
        <p:nvSpPr>
          <p:cNvPr id="12" name="TextBox 11"/>
          <p:cNvSpPr txBox="1"/>
          <p:nvPr/>
        </p:nvSpPr>
        <p:spPr>
          <a:xfrm>
            <a:off x="5525549" y="2914016"/>
            <a:ext cx="3888978" cy="338554"/>
          </a:xfrm>
          <a:prstGeom prst="rect">
            <a:avLst/>
          </a:prstGeom>
          <a:noFill/>
        </p:spPr>
        <p:txBody>
          <a:bodyPr wrap="square" rtlCol="0">
            <a:spAutoFit/>
          </a:bodyPr>
          <a:lstStyle/>
          <a:p>
            <a:r>
              <a:rPr lang="ru-RU" sz="1600" dirty="0" smtClean="0"/>
              <a:t>Локальная торговая поисковая система</a:t>
            </a:r>
            <a:endParaRPr lang="ru-RU" dirty="0" smtClean="0"/>
          </a:p>
        </p:txBody>
      </p:sp>
      <p:sp>
        <p:nvSpPr>
          <p:cNvPr id="15" name="TextBox 14"/>
          <p:cNvSpPr txBox="1"/>
          <p:nvPr/>
        </p:nvSpPr>
        <p:spPr>
          <a:xfrm>
            <a:off x="9680302" y="504588"/>
            <a:ext cx="2238486" cy="584775"/>
          </a:xfrm>
          <a:prstGeom prst="rect">
            <a:avLst/>
          </a:prstGeom>
          <a:noFill/>
        </p:spPr>
        <p:txBody>
          <a:bodyPr wrap="square" rtlCol="0">
            <a:spAutoFit/>
          </a:bodyPr>
          <a:lstStyle/>
          <a:p>
            <a:r>
              <a:rPr lang="ru-RU" sz="1600" dirty="0" smtClean="0">
                <a:solidFill>
                  <a:schemeClr val="bg1"/>
                </a:solidFill>
              </a:rPr>
              <a:t>Западные торговые </a:t>
            </a:r>
          </a:p>
          <a:p>
            <a:r>
              <a:rPr lang="ru-RU" sz="1600" dirty="0" smtClean="0">
                <a:solidFill>
                  <a:schemeClr val="bg1"/>
                </a:solidFill>
              </a:rPr>
              <a:t> поисковые системы</a:t>
            </a:r>
            <a:endParaRPr lang="ru-RU" sz="1600" dirty="0">
              <a:solidFill>
                <a:schemeClr val="bg1"/>
              </a:solidFill>
            </a:endParaRPr>
          </a:p>
        </p:txBody>
      </p:sp>
      <p:pic>
        <p:nvPicPr>
          <p:cNvPr id="2050" name="Picture 2" descr="Congratulations to the 2014 Bizrate Circle of Excellence Winners"/>
          <p:cNvPicPr>
            <a:picLocks noChangeAspect="1" noChangeArrowheads="1"/>
          </p:cNvPicPr>
          <p:nvPr/>
        </p:nvPicPr>
        <p:blipFill rotWithShape="1">
          <a:blip r:embed="rId2">
            <a:extLst>
              <a:ext uri="{28A0092B-C50C-407E-A947-70E740481C1C}">
                <a14:useLocalDpi xmlns:a14="http://schemas.microsoft.com/office/drawing/2010/main" val="0"/>
              </a:ext>
            </a:extLst>
          </a:blip>
          <a:srcRect t="12488" r="77562" b="71375"/>
          <a:stretch/>
        </p:blipFill>
        <p:spPr bwMode="auto">
          <a:xfrm>
            <a:off x="9919791" y="1405613"/>
            <a:ext cx="1759508" cy="365817"/>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9919791" y="1913127"/>
            <a:ext cx="1759508" cy="499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9" name="Picture 11" descr="Shopzilla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645" y="2083246"/>
            <a:ext cx="1447800" cy="219075"/>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9762263" y="2692074"/>
            <a:ext cx="2054198" cy="443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61" name="Picture 13" descr="Stock in the Chann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5177" y="2777753"/>
            <a:ext cx="1957310" cy="273208"/>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Das Online-Shop Verzeichnis"/>
          <p:cNvPicPr>
            <a:picLocks noChangeAspect="1" noChangeArrowheads="1"/>
          </p:cNvPicPr>
          <p:nvPr/>
        </p:nvPicPr>
        <p:blipFill rotWithShape="1">
          <a:blip r:embed="rId5">
            <a:extLst>
              <a:ext uri="{28A0092B-C50C-407E-A947-70E740481C1C}">
                <a14:useLocalDpi xmlns:a14="http://schemas.microsoft.com/office/drawing/2010/main" val="0"/>
              </a:ext>
            </a:extLst>
          </a:blip>
          <a:srcRect r="28949"/>
          <a:stretch/>
        </p:blipFill>
        <p:spPr bwMode="auto">
          <a:xfrm>
            <a:off x="10340492" y="3546039"/>
            <a:ext cx="1496348" cy="449582"/>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10075645" y="4176359"/>
            <a:ext cx="1708117" cy="468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67" name="Picture 19" descr="http://www.auspreiser.de/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523" y="4290057"/>
            <a:ext cx="1233430" cy="250541"/>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Независимый форум об онлайн-покупках по всему миру"/>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6547" y="5660762"/>
            <a:ext cx="1588911" cy="5481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976505" y="5215249"/>
            <a:ext cx="2060692" cy="584775"/>
          </a:xfrm>
          <a:prstGeom prst="rect">
            <a:avLst/>
          </a:prstGeom>
          <a:noFill/>
        </p:spPr>
        <p:txBody>
          <a:bodyPr wrap="none" rtlCol="0">
            <a:spAutoFit/>
          </a:bodyPr>
          <a:lstStyle/>
          <a:p>
            <a:r>
              <a:rPr lang="ru-RU" sz="1600" dirty="0" smtClean="0">
                <a:solidFill>
                  <a:schemeClr val="bg1"/>
                </a:solidFill>
              </a:rPr>
              <a:t>Российские торговые</a:t>
            </a:r>
          </a:p>
          <a:p>
            <a:r>
              <a:rPr lang="ru-RU" sz="1600" dirty="0" smtClean="0">
                <a:solidFill>
                  <a:schemeClr val="bg1"/>
                </a:solidFill>
              </a:rPr>
              <a:t>   поисковые системы</a:t>
            </a:r>
            <a:endParaRPr lang="ru-RU" sz="1600" dirty="0">
              <a:solidFill>
                <a:schemeClr val="bg1"/>
              </a:solidFill>
            </a:endParaRPr>
          </a:p>
        </p:txBody>
      </p:sp>
      <p:pic>
        <p:nvPicPr>
          <p:cNvPr id="2" name="Рисунок 1"/>
          <p:cNvPicPr>
            <a:picLocks noChangeAspect="1"/>
          </p:cNvPicPr>
          <p:nvPr/>
        </p:nvPicPr>
        <p:blipFill rotWithShape="1">
          <a:blip r:embed="rId8" cstate="print">
            <a:extLst>
              <a:ext uri="{28A0092B-C50C-407E-A947-70E740481C1C}">
                <a14:useLocalDpi xmlns:a14="http://schemas.microsoft.com/office/drawing/2010/main" val="0"/>
              </a:ext>
            </a:extLst>
          </a:blip>
          <a:srcRect l="5998" b="23928"/>
          <a:stretch/>
        </p:blipFill>
        <p:spPr>
          <a:xfrm>
            <a:off x="4874951" y="3290469"/>
            <a:ext cx="4473836" cy="2918468"/>
          </a:xfrm>
          <a:prstGeom prst="rect">
            <a:avLst/>
          </a:prstGeom>
          <a:ln>
            <a:solidFill>
              <a:schemeClr val="bg1">
                <a:lumMod val="85000"/>
              </a:schemeClr>
            </a:solidFill>
          </a:ln>
        </p:spPr>
      </p:pic>
      <p:pic>
        <p:nvPicPr>
          <p:cNvPr id="7" name="Рисунок 6"/>
          <p:cNvPicPr>
            <a:picLocks noChangeAspect="1"/>
          </p:cNvPicPr>
          <p:nvPr/>
        </p:nvPicPr>
        <p:blipFill rotWithShape="1">
          <a:blip r:embed="rId9">
            <a:extLst>
              <a:ext uri="{28A0092B-C50C-407E-A947-70E740481C1C}">
                <a14:useLocalDpi xmlns:a14="http://schemas.microsoft.com/office/drawing/2010/main" val="0"/>
              </a:ext>
            </a:extLst>
          </a:blip>
          <a:srcRect l="8106" t="-1" r="5522" b="37533"/>
          <a:stretch/>
        </p:blipFill>
        <p:spPr>
          <a:xfrm>
            <a:off x="588833" y="1929823"/>
            <a:ext cx="4551734" cy="2480808"/>
          </a:xfrm>
          <a:prstGeom prst="rect">
            <a:avLst/>
          </a:prstGeom>
          <a:ln>
            <a:solidFill>
              <a:schemeClr val="bg1">
                <a:lumMod val="65000"/>
              </a:schemeClr>
            </a:solidFill>
          </a:ln>
        </p:spPr>
      </p:pic>
      <p:sp>
        <p:nvSpPr>
          <p:cNvPr id="8" name="Прямоугольник 7"/>
          <p:cNvSpPr/>
          <p:nvPr/>
        </p:nvSpPr>
        <p:spPr>
          <a:xfrm>
            <a:off x="588833" y="1560491"/>
            <a:ext cx="2025747" cy="369332"/>
          </a:xfrm>
          <a:prstGeom prst="rect">
            <a:avLst/>
          </a:prstGeom>
        </p:spPr>
        <p:txBody>
          <a:bodyPr wrap="none">
            <a:spAutoFit/>
          </a:bodyPr>
          <a:lstStyle/>
          <a:p>
            <a:r>
              <a:rPr lang="ru-RU" dirty="0"/>
              <a:t>Каталог магазинов</a:t>
            </a:r>
          </a:p>
        </p:txBody>
      </p:sp>
    </p:spTree>
    <p:extLst>
      <p:ext uri="{BB962C8B-B14F-4D97-AF65-F5344CB8AC3E}">
        <p14:creationId xmlns:p14="http://schemas.microsoft.com/office/powerpoint/2010/main" val="2283451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3ae634e558f2efeced7337041cb121be1f22ec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1424</Words>
  <Application>Microsoft Office PowerPoint</Application>
  <PresentationFormat>Широкоэкранный</PresentationFormat>
  <Paragraphs>101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 Narrow</vt:lpstr>
      <vt:lpstr>Calibri</vt:lpstr>
      <vt:lpstr>Calibri Light</vt:lpstr>
      <vt:lpstr>Tahoma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Александр</cp:lastModifiedBy>
  <cp:revision>79</cp:revision>
  <cp:lastPrinted>2015-04-28T06:37:05Z</cp:lastPrinted>
  <dcterms:created xsi:type="dcterms:W3CDTF">2015-03-31T04:00:58Z</dcterms:created>
  <dcterms:modified xsi:type="dcterms:W3CDTF">2015-11-12T18:49:55Z</dcterms:modified>
</cp:coreProperties>
</file>