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9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59" r:id="rId6"/>
    <p:sldId id="267" r:id="rId7"/>
    <p:sldId id="266" r:id="rId8"/>
    <p:sldId id="261" r:id="rId9"/>
    <p:sldId id="264" r:id="rId10"/>
  </p:sldIdLst>
  <p:sldSz cx="9906000" cy="6858000" type="A4"/>
  <p:notesSz cx="10231438" cy="7102475"/>
  <p:custDataLst>
    <p:tags r:id="rId12"/>
  </p:custDataLst>
  <p:defaultTextStyle>
    <a:defPPr>
      <a:defRPr lang="ru-RU"/>
    </a:defPPr>
    <a:lvl1pPr marL="0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304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607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911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9215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517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822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1124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8428" algn="l" defTabSz="814607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9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86" autoAdjust="0"/>
  </p:normalViewPr>
  <p:slideViewPr>
    <p:cSldViewPr snapToGrid="0">
      <p:cViewPr varScale="1">
        <p:scale>
          <a:sx n="81" d="100"/>
          <a:sy n="81" d="100"/>
        </p:scale>
        <p:origin x="1229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824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25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1pPr>
    <a:lvl2pPr marL="407304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2pPr>
    <a:lvl3pPr marL="814607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3pPr>
    <a:lvl4pPr marL="1221911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4pPr>
    <a:lvl5pPr marL="1629215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5pPr>
    <a:lvl6pPr marL="2036517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6pPr>
    <a:lvl7pPr marL="2443822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7pPr>
    <a:lvl8pPr marL="2851124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8pPr>
    <a:lvl9pPr marL="3258428" algn="l" defTabSz="814607" rtl="0" eaLnBrk="1" latinLnBrk="0" hangingPunct="1">
      <a:defRPr sz="10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87725" y="889000"/>
            <a:ext cx="3457575" cy="2395538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23145" y="3418067"/>
            <a:ext cx="8185150" cy="279660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795449" y="6746119"/>
            <a:ext cx="4433623" cy="356356"/>
          </a:xfrm>
          <a:prstGeom prst="rect">
            <a:avLst/>
          </a:prstGeom>
        </p:spPr>
        <p:txBody>
          <a:bodyPr/>
          <a:lstStyle/>
          <a:p>
            <a:fld id="{AED4895A-ABA5-4F15-9B0F-5AEC9C0FED5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18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87725" y="889000"/>
            <a:ext cx="3457575" cy="2395538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23145" y="3418067"/>
            <a:ext cx="8185150" cy="279660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795449" y="6746119"/>
            <a:ext cx="4433623" cy="356356"/>
          </a:xfrm>
          <a:prstGeom prst="rect">
            <a:avLst/>
          </a:prstGeom>
        </p:spPr>
        <p:txBody>
          <a:bodyPr/>
          <a:lstStyle/>
          <a:p>
            <a:fld id="{AED4895A-ABA5-4F15-9B0F-5AEC9C0FED5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37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84550" y="887413"/>
            <a:ext cx="3463925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23938" y="3417888"/>
            <a:ext cx="8185150" cy="279717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98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84550" y="887413"/>
            <a:ext cx="3463925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23938" y="3417888"/>
            <a:ext cx="8185150" cy="279717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40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87725" y="889000"/>
            <a:ext cx="3457575" cy="2395538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23145" y="3418067"/>
            <a:ext cx="8185150" cy="279660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795449" y="6746119"/>
            <a:ext cx="4433623" cy="356356"/>
          </a:xfrm>
          <a:prstGeom prst="rect">
            <a:avLst/>
          </a:prstGeom>
        </p:spPr>
        <p:txBody>
          <a:bodyPr/>
          <a:lstStyle/>
          <a:p>
            <a:fld id="{AED4895A-ABA5-4F15-9B0F-5AEC9C0FED5A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250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87725" y="889000"/>
            <a:ext cx="3457575" cy="2395538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023145" y="3418067"/>
            <a:ext cx="8185150" cy="279660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795449" y="6746119"/>
            <a:ext cx="4433623" cy="356356"/>
          </a:xfrm>
          <a:prstGeom prst="rect">
            <a:avLst/>
          </a:prstGeom>
        </p:spPr>
        <p:txBody>
          <a:bodyPr/>
          <a:lstStyle/>
          <a:p>
            <a:fld id="{AED4895A-ABA5-4F15-9B0F-5AEC9C0FED5A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20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CBC0-5766-45C5-833E-F372AF1D8A9A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05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B69C-82EF-413D-8599-B2C563B51014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91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CD54-B19D-4C80-A22E-DD2B42A5C3AC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25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8B3A-5A98-43C1-9C78-75CBD69BDECA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00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9C35-527A-49DC-960C-6461AE9583AD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83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6F2-B814-45CE-BF6A-EA919633FE12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23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88D6-AC4E-4DA1-B1A5-DE9EDE5B0861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8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57E4-BE23-4EA3-9303-6761D1415D12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14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5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6FA1-E4B0-451E-9CC8-6D3F9DC3C6A1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7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7935-CC3A-4655-B9FE-C60CB19D118B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29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5196E-6896-44E5-8494-F665A9F5E034}" type="datetime1">
              <a:rPr lang="ru-RU" smtClean="0"/>
              <a:t>13.11.2015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A8BC-F185-40C4-8E33-0520E2EBCA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7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76;&#1086;&#1073;&#1088;&#1072;&#1103;-&#1087;&#1086;&#1082;&#1091;&#1087;&#1082;&#1072;.&#1088;&#1092;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image" Target="../media/image10.jp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.jpe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&#1076;&#1086;&#1073;&#1088;&#1072;&#1103;-&#1087;&#1086;&#1082;&#1091;&#1087;&#1082;&#1072;.&#1088;&#1092;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und-sf.ru/" TargetMode="External"/><Relationship Id="rId5" Type="http://schemas.openxmlformats.org/officeDocument/2006/relationships/image" Target="../media/image27.jp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8198300" y="0"/>
            <a:ext cx="874772" cy="6871349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219166" y="0"/>
            <a:ext cx="1165514" cy="6871349"/>
          </a:xfrm>
          <a:prstGeom prst="rect">
            <a:avLst/>
          </a:prstGeom>
          <a:blipFill dpi="0" rotWithShape="1">
            <a:blip r:embed="rId3">
              <a:alphaModFix amt="38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723602" y="871431"/>
            <a:ext cx="398678" cy="5125108"/>
          </a:xfrm>
          <a:prstGeom prst="rect">
            <a:avLst/>
          </a:prstGeom>
          <a:blipFill dpi="0" rotWithShape="1">
            <a:blip r:embed="rId3">
              <a:alphaModFix amt="39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350381" y="0"/>
            <a:ext cx="1239479" cy="6871349"/>
          </a:xfrm>
          <a:prstGeom prst="rect">
            <a:avLst/>
          </a:prstGeom>
          <a:blipFill dpi="0" rotWithShape="1">
            <a:blip r:embed="rId3">
              <a:alphaModFix amt="4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9" y="703519"/>
            <a:ext cx="2565329" cy="167803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28600" dist="50800" dir="1860000" algn="ctr" rotWithShape="0">
              <a:srgbClr val="000000">
                <a:alpha val="5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5407"/>
          <a:stretch/>
        </p:blipFill>
        <p:spPr>
          <a:xfrm>
            <a:off x="3828386" y="689222"/>
            <a:ext cx="2538501" cy="169233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28600" dist="50800" dir="1860000" algn="ctr" rotWithShape="0">
              <a:srgbClr val="000000">
                <a:alpha val="5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53439" y="2954844"/>
            <a:ext cx="7745374" cy="825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70" b="1" dirty="0" err="1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EucrosiaUPC" panose="02020603050405020304" pitchFamily="18" charset="-34"/>
              </a:rPr>
              <a:t>Фандрайзинговая</a:t>
            </a:r>
            <a:r>
              <a:rPr lang="ru-RU" sz="247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EucrosiaUPC" panose="02020603050405020304" pitchFamily="18" charset="-34"/>
              </a:rPr>
              <a:t> </a:t>
            </a:r>
            <a:r>
              <a:rPr lang="ru-RU" sz="247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EucrosiaUPC" panose="02020603050405020304" pitchFamily="18" charset="-34"/>
              </a:rPr>
              <a:t>платформа</a:t>
            </a:r>
            <a:r>
              <a:rPr lang="ru-RU" sz="4762" b="1" i="1" dirty="0" smtClean="0">
                <a:solidFill>
                  <a:srgbClr val="9E964C"/>
                </a:solidFill>
                <a:latin typeface="Bookman Old Style" panose="02050604050505020204" pitchFamily="18" charset="0"/>
              </a:rPr>
              <a:t>    </a:t>
            </a:r>
            <a:endParaRPr lang="ru-RU" sz="4234" b="1" i="1" dirty="0">
              <a:solidFill>
                <a:srgbClr val="9E964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648322" y="0"/>
            <a:ext cx="757224" cy="6871349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  <a:effectLst>
            <a:outerShdw blurRad="241300" dist="50800" dir="5400000" sx="13000" sy="13000" algn="ctr" rotWithShape="0">
              <a:srgbClr val="000000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/>
          <a:stretch/>
        </p:blipFill>
        <p:spPr>
          <a:xfrm>
            <a:off x="6678495" y="689222"/>
            <a:ext cx="2549120" cy="169941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28600" dist="76200" dir="1860000" algn="ctr" rotWithShape="0">
              <a:srgbClr val="000000">
                <a:alpha val="55000"/>
              </a:srgbClr>
            </a:outerShdw>
          </a:effectLst>
        </p:spPr>
      </p:pic>
      <p:pic>
        <p:nvPicPr>
          <p:cNvPr id="26" name="Picture 2" descr="http://pomogi-bezhentsam.ru/attachments/Image/Logotip-fonda-socialnogo-finansirovaniya_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834" y="5354568"/>
            <a:ext cx="3092973" cy="951964"/>
          </a:xfrm>
          <a:prstGeom prst="rect">
            <a:avLst/>
          </a:prstGeom>
          <a:noFill/>
          <a:effectLst>
            <a:outerShdw blurRad="139700" dist="38100" dir="1200000" sx="97000" sy="97000" algn="ctr" rotWithShape="0">
              <a:srgbClr val="000000">
                <a:alpha val="5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170629" y="6871349"/>
            <a:ext cx="2419231" cy="429360"/>
          </a:xfrm>
        </p:spPr>
        <p:txBody>
          <a:bodyPr/>
          <a:lstStyle/>
          <a:p>
            <a:fld id="{3BA8A8BC-F185-40C4-8E33-0520E2EBCAA0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0" b="21573"/>
          <a:stretch/>
        </p:blipFill>
        <p:spPr>
          <a:xfrm>
            <a:off x="1074656" y="4062953"/>
            <a:ext cx="6939330" cy="100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89498" y="566966"/>
            <a:ext cx="2493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 платформе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1489" y="1635467"/>
            <a:ext cx="464186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Фандрайзинговая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платформа «ДОРАЯ-ПОКУПКА.РФ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» (сайт платформы: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hlinkClick r:id="rId3"/>
              </a:rPr>
              <a:t>www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hlinkClick r:id="rId3"/>
              </a:rPr>
              <a:t>.добрая-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hlinkClick r:id="rId3"/>
              </a:rPr>
              <a:t>покупка.рф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)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создана с целью привлечения дополнительных внебюджетных средств в сферу образования, культуры и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благотворительности. Экономический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механизм платформы позволяет привлекать средства для таких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организаций,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как благотворительные фонды и фонды целевого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капитала. Особенностью деятельности платформы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является вовлечение в сферу благотворительной деятельности компаний интернет-торговли в рамках их обычных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бизнес-процессов, не тратя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дополнительных средств на благотворительность как таковую, а просто перенаправляя плановые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затраты,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выделенные на привлечение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покупателей,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сферу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благотворительности.</a:t>
            </a:r>
          </a:p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Важнейшим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аспектом деятельности платформы является высокая адресность благотворительной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деятельности. Средства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направляются только на те благотворительные программы, которые выбирают сами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покупатели.</a:t>
            </a:r>
          </a:p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Привлекательность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данного механизма для покупателей заключается в том, что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они,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не затрачивая дополнительных средств из своего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бюджета, имеют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возможность направить средства на адресную благотворительность.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664598"/>
            <a:ext cx="2967037" cy="1973081"/>
          </a:xfrm>
          <a:prstGeom prst="rect">
            <a:avLst/>
          </a:prstGeom>
          <a:effectLst>
            <a:outerShdw blurRad="228600" dist="101600" dir="2700000" algn="tl" rotWithShape="0">
              <a:prstClr val="black">
                <a:alpha val="55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6571566" y="6074337"/>
            <a:ext cx="2281031" cy="25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9" dirty="0">
                <a:solidFill>
                  <a:schemeClr val="bg1">
                    <a:lumMod val="50000"/>
                  </a:schemeClr>
                </a:solidFill>
              </a:rPr>
              <a:t>Фонд социального финансирования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89084" y="0"/>
            <a:ext cx="307572" cy="6858000"/>
          </a:xfrm>
          <a:prstGeom prst="rect">
            <a:avLst/>
          </a:prstGeom>
          <a:blipFill>
            <a:blip r:embed="rId5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321288" y="0"/>
            <a:ext cx="432301" cy="6858000"/>
          </a:xfrm>
          <a:prstGeom prst="rect">
            <a:avLst/>
          </a:prstGeom>
          <a:blipFill>
            <a:blip r:embed="rId5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6028" y="5750268"/>
            <a:ext cx="3694974" cy="587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18" b="1" dirty="0">
                <a:solidFill>
                  <a:schemeClr val="bg2"/>
                </a:solidFill>
              </a:rPr>
              <a:t>добрая-покупка.рф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2</a:t>
            </a:fld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852597" y="6001880"/>
            <a:ext cx="0" cy="6727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535232" y="6338850"/>
            <a:ext cx="1594776" cy="175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9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96486" y="660084"/>
            <a:ext cx="2126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Экономика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4" t="-1065" r="16304" b="1065"/>
          <a:stretch/>
        </p:blipFill>
        <p:spPr>
          <a:xfrm>
            <a:off x="734070" y="642939"/>
            <a:ext cx="2903772" cy="1993582"/>
          </a:xfrm>
          <a:prstGeom prst="rect">
            <a:avLst/>
          </a:prstGeom>
          <a:effectLst>
            <a:outerShdw blurRad="228600" dist="101600" dir="2760000" algn="ctr" rotWithShape="0">
              <a:srgbClr val="000000">
                <a:alpha val="54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223186" y="1680787"/>
            <a:ext cx="4800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Экономическая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модель деятельности фандрайзинговой платформы кардинально отличается от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других,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близких по назначению механизмов привлечения средств на благотворительность, таких как краудфандинговые платформы. В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отличие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от краудфандинговых платформ, которые привлекают средства либо в качестве пожертвований, либо в качестве предварительных покупок (акционирование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), фандрайзинговая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платформа «ДОБРАЯ-ПОКУПКА.РФ» использует механизм перенаправления дилерской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коммиссии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(реферальные программы), которые интернет-магазины выплачивают интернет-ресурсам за привлечение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клиентов,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совершивших покупки.  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Таким образом,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пожертвование делает интернет-магазин по рекомендации (требованию) покупателя, направляя пожертвование (реферал) в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«Фонд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социального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финансирования»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(оператора фандрайзинговой платформы), который в свою очередь уже направляет эти пожертвования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благополучателям.</a:t>
            </a:r>
          </a:p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«Фонд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социального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финансирования»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оставляет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20% от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суммы пожертвования на свою уставную деятельность, а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также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программы информирования граждан о деятельности платформы и ее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партнерах. По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мере развития проекта и привлечения спонсоров планируется уменьшение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размера процентов.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89084" y="0"/>
            <a:ext cx="307572" cy="6858000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321288" y="0"/>
            <a:ext cx="432301" cy="6858000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5" name="TextBox 14"/>
          <p:cNvSpPr txBox="1"/>
          <p:nvPr/>
        </p:nvSpPr>
        <p:spPr>
          <a:xfrm>
            <a:off x="6571566" y="6074337"/>
            <a:ext cx="2281031" cy="25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9" dirty="0">
                <a:solidFill>
                  <a:schemeClr val="bg1">
                    <a:lumMod val="50000"/>
                  </a:schemeClr>
                </a:solidFill>
              </a:rPr>
              <a:t>Фонд социального финансирования</a:t>
            </a:r>
          </a:p>
        </p:txBody>
      </p:sp>
      <p:sp>
        <p:nvSpPr>
          <p:cNvPr id="16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r>
              <a:rPr lang="ru-RU" dirty="0"/>
              <a:t>3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8852597" y="6001880"/>
            <a:ext cx="0" cy="6727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35232" y="6338850"/>
            <a:ext cx="1594776" cy="175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46028" y="5750268"/>
            <a:ext cx="3694974" cy="587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18" b="1" dirty="0">
                <a:solidFill>
                  <a:schemeClr val="bg2"/>
                </a:solidFill>
              </a:rPr>
              <a:t>добрая-покупка.рф</a:t>
            </a:r>
          </a:p>
        </p:txBody>
      </p:sp>
    </p:spTree>
    <p:extLst>
      <p:ext uri="{BB962C8B-B14F-4D97-AF65-F5344CB8AC3E}">
        <p14:creationId xmlns:p14="http://schemas.microsoft.com/office/powerpoint/2010/main" val="121368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96486" y="649578"/>
            <a:ext cx="2126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Экономика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19588" y="1550995"/>
            <a:ext cx="4397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Схема работы фандрайзинговой  платформы ДОБРАЯ-ПОКУПКА.РФ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0950" y="2951439"/>
            <a:ext cx="2325022" cy="1705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9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96113" y="2951440"/>
            <a:ext cx="2081389" cy="1700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9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10443" y="2924064"/>
            <a:ext cx="2201606" cy="1728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9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6168017" y="3348077"/>
            <a:ext cx="808503" cy="53098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16752" y="4851590"/>
            <a:ext cx="2195297" cy="1525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17" dirty="0"/>
              <a:t>4.</a:t>
            </a:r>
          </a:p>
          <a:p>
            <a:pPr algn="ctr"/>
            <a:r>
              <a:rPr lang="ru-RU" sz="1207" dirty="0" smtClean="0"/>
              <a:t>«Фонд </a:t>
            </a:r>
            <a:r>
              <a:rPr lang="ru-RU" sz="1207" dirty="0"/>
              <a:t>социального </a:t>
            </a:r>
            <a:r>
              <a:rPr lang="ru-RU" sz="1207" dirty="0" smtClean="0"/>
              <a:t>финансирования» направляет </a:t>
            </a:r>
            <a:r>
              <a:rPr lang="ru-RU" sz="1207" dirty="0"/>
              <a:t>средства в пользу благополучателя.</a:t>
            </a:r>
          </a:p>
          <a:p>
            <a:pPr algn="ctr"/>
            <a:endParaRPr lang="ru-RU" sz="1059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0" t="6690" r="5166" b="-6690"/>
          <a:stretch/>
        </p:blipFill>
        <p:spPr>
          <a:xfrm>
            <a:off x="720950" y="665628"/>
            <a:ext cx="2901297" cy="2053236"/>
          </a:xfrm>
          <a:prstGeom prst="rect">
            <a:avLst/>
          </a:prstGeom>
          <a:effectLst>
            <a:outerShdw blurRad="228600" dist="101600" dir="2700000" algn="tl" rotWithShape="0">
              <a:prstClr val="black">
                <a:alpha val="54000"/>
              </a:prstClr>
            </a:outerShdw>
          </a:effectLst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4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26493" y="2903436"/>
            <a:ext cx="2153466" cy="134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17" dirty="0">
                <a:solidFill>
                  <a:schemeClr val="bg1"/>
                </a:solidFill>
              </a:rPr>
              <a:t>1.  </a:t>
            </a:r>
          </a:p>
          <a:p>
            <a:pPr algn="ctr"/>
            <a:r>
              <a:rPr lang="ru-RU" sz="1207" dirty="0" smtClean="0">
                <a:solidFill>
                  <a:schemeClr val="bg1"/>
                </a:solidFill>
              </a:rPr>
              <a:t>Покупатель, </a:t>
            </a:r>
            <a:r>
              <a:rPr lang="ru-RU" sz="1207" dirty="0">
                <a:solidFill>
                  <a:schemeClr val="bg1"/>
                </a:solidFill>
              </a:rPr>
              <a:t>находясь в личном кабинете </a:t>
            </a:r>
            <a:r>
              <a:rPr lang="ru-RU" sz="1207" dirty="0" smtClean="0">
                <a:solidFill>
                  <a:schemeClr val="bg1"/>
                </a:solidFill>
              </a:rPr>
              <a:t>платформы, </a:t>
            </a:r>
            <a:r>
              <a:rPr lang="ru-RU" sz="1207" dirty="0">
                <a:solidFill>
                  <a:schemeClr val="bg1"/>
                </a:solidFill>
              </a:rPr>
              <a:t>выбирает благотворительную программу и выбирает интернет-магазин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6423" y="3034424"/>
            <a:ext cx="2115626" cy="975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17" dirty="0">
                <a:solidFill>
                  <a:schemeClr val="bg1"/>
                </a:solidFill>
              </a:rPr>
              <a:t>2. </a:t>
            </a:r>
          </a:p>
          <a:p>
            <a:pPr algn="ctr"/>
            <a:r>
              <a:rPr lang="ru-RU" sz="1207" dirty="0" smtClean="0">
                <a:solidFill>
                  <a:schemeClr val="bg1"/>
                </a:solidFill>
              </a:rPr>
              <a:t>Покупатель </a:t>
            </a:r>
            <a:r>
              <a:rPr lang="ru-RU" sz="1207" dirty="0">
                <a:solidFill>
                  <a:schemeClr val="bg1"/>
                </a:solidFill>
              </a:rPr>
              <a:t>переходит в интернет-магазин и делает покупку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76520" y="3034425"/>
            <a:ext cx="2100982" cy="11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17" dirty="0">
                <a:solidFill>
                  <a:schemeClr val="bg1"/>
                </a:solidFill>
              </a:rPr>
              <a:t>3. </a:t>
            </a:r>
          </a:p>
          <a:p>
            <a:pPr algn="ctr"/>
            <a:r>
              <a:rPr lang="ru-RU" sz="1207" dirty="0">
                <a:solidFill>
                  <a:schemeClr val="bg1"/>
                </a:solidFill>
              </a:rPr>
              <a:t>Магазин направляет </a:t>
            </a:r>
            <a:r>
              <a:rPr lang="ru-RU" sz="1207" dirty="0" smtClean="0">
                <a:solidFill>
                  <a:schemeClr val="bg1"/>
                </a:solidFill>
              </a:rPr>
              <a:t> комиссию </a:t>
            </a:r>
            <a:r>
              <a:rPr lang="ru-RU" sz="1207" dirty="0">
                <a:solidFill>
                  <a:schemeClr val="bg1"/>
                </a:solidFill>
              </a:rPr>
              <a:t>(реферал) в </a:t>
            </a:r>
            <a:r>
              <a:rPr lang="ru-RU" sz="1207" dirty="0" smtClean="0">
                <a:solidFill>
                  <a:schemeClr val="bg1"/>
                </a:solidFill>
              </a:rPr>
              <a:t>«Фонд </a:t>
            </a:r>
            <a:r>
              <a:rPr lang="ru-RU" sz="1207" dirty="0">
                <a:solidFill>
                  <a:schemeClr val="bg1"/>
                </a:solidFill>
              </a:rPr>
              <a:t>социального </a:t>
            </a:r>
            <a:r>
              <a:rPr lang="ru-RU" sz="1207" dirty="0" smtClean="0">
                <a:solidFill>
                  <a:schemeClr val="bg1"/>
                </a:solidFill>
              </a:rPr>
              <a:t>финансирования»</a:t>
            </a:r>
            <a:endParaRPr lang="ru-RU" sz="1207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89084" y="0"/>
            <a:ext cx="307572" cy="6858000"/>
          </a:xfrm>
          <a:prstGeom prst="rect">
            <a:avLst/>
          </a:prstGeom>
          <a:blipFill>
            <a:blip r:embed="rId4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321288" y="0"/>
            <a:ext cx="432301" cy="6858000"/>
          </a:xfrm>
          <a:prstGeom prst="rect">
            <a:avLst/>
          </a:prstGeom>
          <a:blipFill>
            <a:blip r:embed="rId4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25" name="TextBox 24"/>
          <p:cNvSpPr txBox="1"/>
          <p:nvPr/>
        </p:nvSpPr>
        <p:spPr>
          <a:xfrm>
            <a:off x="6489498" y="6082492"/>
            <a:ext cx="2281031" cy="25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9" dirty="0">
                <a:solidFill>
                  <a:schemeClr val="bg1">
                    <a:lumMod val="50000"/>
                  </a:schemeClr>
                </a:solidFill>
              </a:rPr>
              <a:t>Фонд социального финансирования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852597" y="6001880"/>
            <a:ext cx="0" cy="6727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535232" y="6338850"/>
            <a:ext cx="1594776" cy="175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3083752" y="3348077"/>
            <a:ext cx="808503" cy="53098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29" name="Стрелка вправо 28"/>
          <p:cNvSpPr/>
          <p:nvPr/>
        </p:nvSpPr>
        <p:spPr>
          <a:xfrm rot="8608128">
            <a:off x="6076425" y="4656739"/>
            <a:ext cx="1007945" cy="53098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</p:spTree>
    <p:extLst>
      <p:ext uri="{BB962C8B-B14F-4D97-AF65-F5344CB8AC3E}">
        <p14:creationId xmlns:p14="http://schemas.microsoft.com/office/powerpoint/2010/main" val="1642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5407"/>
          <a:stretch/>
        </p:blipFill>
        <p:spPr>
          <a:xfrm>
            <a:off x="687147" y="656946"/>
            <a:ext cx="2950876" cy="1967250"/>
          </a:xfrm>
          <a:prstGeom prst="rect">
            <a:avLst/>
          </a:prstGeom>
          <a:effectLst>
            <a:outerShdw blurRad="228600" dist="50800" dir="1860000" algn="ctr" rotWithShape="0">
              <a:srgbClr val="000000">
                <a:alpha val="5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866525" y="595986"/>
            <a:ext cx="3156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Благополучатели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73258" y="1372913"/>
            <a:ext cx="45500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Благотворительные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фонды и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фонды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целевого капитала (эндаумент-фонды) размещают на своем сайте страницу с информацией о платформе и кнопку «добрая-покупка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». </a:t>
            </a:r>
          </a:p>
          <a:p>
            <a:pPr indent="450000" algn="just"/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Благополучатели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могут подключиться к работе платформы совершенно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бесплатно.</a:t>
            </a:r>
          </a:p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Обязанностью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благополучателя является предоставлять полную информацию о тех благотворительных программах, которые реализуются через платформу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настоящее время в проекте участвуют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эндаумент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-фонды университетов НИТУ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МИСиС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и МГИМО, а также более 10 благотворительных фондов, оказывающих помощь по самым разным направлениям благотворительной деятельности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/>
          <a:stretch/>
        </p:blipFill>
        <p:spPr>
          <a:xfrm>
            <a:off x="813701" y="3321158"/>
            <a:ext cx="2814928" cy="1876620"/>
          </a:xfrm>
          <a:prstGeom prst="rect">
            <a:avLst/>
          </a:prstGeom>
          <a:effectLst>
            <a:outerShdw blurRad="228600" dist="76200" dir="1860000" algn="ctr" rotWithShape="0">
              <a:srgbClr val="000000">
                <a:alpha val="5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013300" y="2805386"/>
            <a:ext cx="2637950" cy="340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9" b="1" dirty="0">
                <a:solidFill>
                  <a:schemeClr val="bg1">
                    <a:lumMod val="50000"/>
                  </a:schemeClr>
                </a:solidFill>
              </a:rPr>
              <a:t>Благотворительные фонды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9897" y="5220517"/>
            <a:ext cx="1863250" cy="340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9" b="1" dirty="0">
                <a:solidFill>
                  <a:schemeClr val="bg1">
                    <a:lumMod val="50000"/>
                  </a:schemeClr>
                </a:solidFill>
              </a:rPr>
              <a:t>Эндаумент-фонды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289084" y="0"/>
            <a:ext cx="307572" cy="6858000"/>
          </a:xfrm>
          <a:prstGeom prst="rect">
            <a:avLst/>
          </a:prstGeom>
          <a:blipFill>
            <a:blip r:embed="rId4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321288" y="-35814"/>
            <a:ext cx="432301" cy="6893814"/>
          </a:xfrm>
          <a:prstGeom prst="rect">
            <a:avLst/>
          </a:prstGeom>
          <a:blipFill>
            <a:blip r:embed="rId4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8" name="TextBox 17"/>
          <p:cNvSpPr txBox="1"/>
          <p:nvPr/>
        </p:nvSpPr>
        <p:spPr>
          <a:xfrm>
            <a:off x="6489498" y="6082492"/>
            <a:ext cx="2281031" cy="25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9" dirty="0">
                <a:solidFill>
                  <a:schemeClr val="bg1">
                    <a:lumMod val="50000"/>
                  </a:schemeClr>
                </a:solidFill>
              </a:rPr>
              <a:t>Фонд социального финансирования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8852597" y="6001880"/>
            <a:ext cx="0" cy="6727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535232" y="6338850"/>
            <a:ext cx="1594776" cy="175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46028" y="5750268"/>
            <a:ext cx="3694974" cy="587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18" b="1" dirty="0">
                <a:solidFill>
                  <a:schemeClr val="bg2"/>
                </a:solidFill>
              </a:rPr>
              <a:t>добрая-покупка.рф</a:t>
            </a:r>
          </a:p>
        </p:txBody>
      </p:sp>
    </p:spTree>
    <p:extLst>
      <p:ext uri="{BB962C8B-B14F-4D97-AF65-F5344CB8AC3E}">
        <p14:creationId xmlns:p14="http://schemas.microsoft.com/office/powerpoint/2010/main" val="27782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63967" y="595986"/>
            <a:ext cx="1959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Магазины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7300" y="1198263"/>
            <a:ext cx="4550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настоящее время с платформой сотрудничают более 40 крупнейших интернет-магазинов и компаний, оказывающих сервисные услуги через интернет. По своему экономическому содержанию данное сотрудничество представляет собой партнерскую рекламную программу на базе единой социальной интернет-платформы, позволяющей компаниям, участвующим в проекте, без дополнительных денежных затрат (затраты, которые несут магазины, ― это плановые затраты на рекламную деятельность), участвовать в благотворительном проекте и позиционировать себя как социально ответственные организации.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5495" y="2717083"/>
            <a:ext cx="1972528" cy="3399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9" b="1" dirty="0" smtClean="0">
                <a:solidFill>
                  <a:schemeClr val="bg1">
                    <a:lumMod val="50000"/>
                  </a:schemeClr>
                </a:solidFill>
              </a:rPr>
              <a:t>Интернет-магазины</a:t>
            </a:r>
            <a:endParaRPr lang="ru-RU" sz="1609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Номер слайда 11"/>
          <p:cNvSpPr txBox="1">
            <a:spLocks/>
          </p:cNvSpPr>
          <p:nvPr/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814607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304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4607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1911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9215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36517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3822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1124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58428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A8A8BC-F185-40C4-8E33-0520E2EBCAA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89498" y="6082492"/>
            <a:ext cx="2281031" cy="25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9" dirty="0">
                <a:solidFill>
                  <a:schemeClr val="bg1">
                    <a:lumMod val="50000"/>
                  </a:schemeClr>
                </a:solidFill>
              </a:rPr>
              <a:t>Фонд социального финансирования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852597" y="6001880"/>
            <a:ext cx="0" cy="6727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35232" y="6338850"/>
            <a:ext cx="1594776" cy="175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46028" y="5750268"/>
            <a:ext cx="3694974" cy="587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18" b="1" dirty="0">
                <a:solidFill>
                  <a:schemeClr val="bg2"/>
                </a:solidFill>
              </a:rPr>
              <a:t>добрая-покупка.рф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53" y="664658"/>
            <a:ext cx="2930670" cy="1951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54" y="3244698"/>
            <a:ext cx="714537" cy="42832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167" y="3256219"/>
            <a:ext cx="697239" cy="41680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482" y="3254064"/>
            <a:ext cx="710404" cy="42585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" y="3881543"/>
            <a:ext cx="757730" cy="45421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31" y="3894803"/>
            <a:ext cx="697239" cy="41795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482" y="3897874"/>
            <a:ext cx="710404" cy="42585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9289084" y="0"/>
            <a:ext cx="307572" cy="6858000"/>
          </a:xfrm>
          <a:prstGeom prst="rect">
            <a:avLst/>
          </a:prstGeom>
          <a:blipFill>
            <a:blip r:embed="rId9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321288" y="-35814"/>
            <a:ext cx="432301" cy="6893814"/>
          </a:xfrm>
          <a:prstGeom prst="rect">
            <a:avLst/>
          </a:prstGeom>
          <a:blipFill>
            <a:blip r:embed="rId9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" y="4487981"/>
            <a:ext cx="757730" cy="45422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47" y="4491845"/>
            <a:ext cx="697239" cy="41680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482" y="4466423"/>
            <a:ext cx="710404" cy="42585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91" y="5101896"/>
            <a:ext cx="738361" cy="44260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418" y="5101896"/>
            <a:ext cx="696969" cy="42963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321" y="5117517"/>
            <a:ext cx="710404" cy="42388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039" y="4851132"/>
            <a:ext cx="2348691" cy="6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A8BC-F185-40C4-8E33-0520E2EBCAA0}" type="slidenum">
              <a:rPr lang="ru-RU" smtClean="0"/>
              <a:t>7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798446" y="595986"/>
            <a:ext cx="2224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Покупатели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0452" y="2729972"/>
            <a:ext cx="1991123" cy="3399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9" b="1" dirty="0" smtClean="0">
                <a:solidFill>
                  <a:schemeClr val="bg1">
                    <a:lumMod val="50000"/>
                  </a:schemeClr>
                </a:solidFill>
              </a:rPr>
              <a:t>Добрые покупатели</a:t>
            </a:r>
            <a:endParaRPr lang="ru-RU" sz="1609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Номер слайда 11"/>
          <p:cNvSpPr txBox="1">
            <a:spLocks/>
          </p:cNvSpPr>
          <p:nvPr/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814607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304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4607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1911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9215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36517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3822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1124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58428" algn="l" defTabSz="814607" rtl="0" eaLnBrk="1" latinLnBrk="0" hangingPunct="1">
              <a:defRPr sz="16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A8A8BC-F185-40C4-8E33-0520E2EBCAA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289084" y="0"/>
            <a:ext cx="307572" cy="6858000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321288" y="-35814"/>
            <a:ext cx="432301" cy="6893814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6" name="TextBox 15"/>
          <p:cNvSpPr txBox="1"/>
          <p:nvPr/>
        </p:nvSpPr>
        <p:spPr>
          <a:xfrm>
            <a:off x="6489498" y="6082492"/>
            <a:ext cx="2281031" cy="25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9" dirty="0">
                <a:solidFill>
                  <a:schemeClr val="bg1">
                    <a:lumMod val="50000"/>
                  </a:schemeClr>
                </a:solidFill>
              </a:rPr>
              <a:t>Фонд социального финансирования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8852597" y="6001880"/>
            <a:ext cx="0" cy="6727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35232" y="6338850"/>
            <a:ext cx="1594776" cy="175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46028" y="5750268"/>
            <a:ext cx="3694974" cy="587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18" b="1" dirty="0">
                <a:solidFill>
                  <a:schemeClr val="bg2"/>
                </a:solidFill>
              </a:rPr>
              <a:t>добрая-покупка.рф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53337" y="1399543"/>
            <a:ext cx="46766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Делать добрые покупки может любой человек. </a:t>
            </a:r>
          </a:p>
          <a:p>
            <a:pPr indent="442913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Покупатель, заходя в личный кабинет, выбирает фонд, а также одну из его благотворительных программ, и интернет-магазин, где он хочет совершить покупки. После этого покупатель переходит в выбранный им интернет-магазин, где непосредственно делает покупки.</a:t>
            </a:r>
          </a:p>
          <a:p>
            <a:pPr indent="442913"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настоящее время предусмотрена как возможность делать покупки  без регистрации в личном кабинете (анонимно), так и с регистрацией. Регистрация в личном кабинете дает возможность покупателю получать отчет о тех покупках, которые он совершил, и информацию об общем объеме средств, которые были направленны по его рекомендации в пользу того или иного фонда.  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89" y="595986"/>
            <a:ext cx="2967772" cy="1980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38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657225"/>
            <a:ext cx="2988502" cy="2131695"/>
          </a:xfrm>
          <a:prstGeom prst="rect">
            <a:avLst/>
          </a:prstGeom>
          <a:effectLst>
            <a:outerShdw blurRad="228600" dist="76200" dir="2700000" algn="tl" rotWithShape="0">
              <a:prstClr val="black">
                <a:alpha val="55000"/>
              </a:prst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7479337" y="648541"/>
            <a:ext cx="1544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Выгода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5030" y="1401801"/>
            <a:ext cx="4758319" cy="4102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Выгода для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покупателя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 Выгода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для покупателя при использовании платформы «ДОБРАЯ-ПОКУПКА.РФ» заключается в том, что человек, который хочет реализовать свою потребность в благотворительности, может делать это в рамках своего потребительского бюджета, не выделяя дополнительных средств. Такое положение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дел позволяет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значительно расширить количество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людей,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участвующих в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благотворительности и привлечь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 этой деятельности разные слои населения</a:t>
            </a:r>
            <a:r>
              <a:rPr lang="ru-RU" sz="1408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ru-RU" sz="1609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Выгода для магазина</a:t>
            </a:r>
          </a:p>
          <a:p>
            <a:pPr algn="just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  В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свою очередь интернет-магазины получают дополнительный стабильный высокомотивированный трафик клиентов и сами активно участвуют в благотворительной деятельности, сочетая маркетинговые программы лояльности  и благотворительность</a:t>
            </a:r>
            <a:r>
              <a:rPr lang="ru-RU" sz="1408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ru-RU" sz="1408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8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Выгода для фонда</a:t>
            </a:r>
          </a:p>
          <a:p>
            <a:pPr algn="just"/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  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Выгода для фонда заключается в том, что он может получить дополнительный стабильный источник  получения пожертвований.</a:t>
            </a:r>
          </a:p>
          <a:p>
            <a:pPr algn="just"/>
            <a:endParaRPr lang="ru-RU" sz="1408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408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9084" y="0"/>
            <a:ext cx="307572" cy="6858000"/>
          </a:xfrm>
          <a:prstGeom prst="rect">
            <a:avLst/>
          </a:prstGeom>
          <a:blipFill>
            <a:blip r:embed="rId4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321288" y="0"/>
            <a:ext cx="432301" cy="6858000"/>
          </a:xfrm>
          <a:prstGeom prst="rect">
            <a:avLst/>
          </a:prstGeom>
          <a:blipFill>
            <a:blip r:embed="rId4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25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r>
              <a:rPr lang="ru-RU" dirty="0"/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89498" y="6082492"/>
            <a:ext cx="2281031" cy="25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9" dirty="0">
                <a:solidFill>
                  <a:schemeClr val="bg1">
                    <a:lumMod val="50000"/>
                  </a:schemeClr>
                </a:solidFill>
              </a:rPr>
              <a:t>Фонд социального финансирования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852597" y="6001880"/>
            <a:ext cx="0" cy="6727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535232" y="6338850"/>
            <a:ext cx="1594776" cy="175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46028" y="5750268"/>
            <a:ext cx="3694974" cy="587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18" b="1" dirty="0">
                <a:solidFill>
                  <a:schemeClr val="bg2"/>
                </a:solidFill>
              </a:rPr>
              <a:t>добрая-покупка.рф</a:t>
            </a:r>
          </a:p>
        </p:txBody>
      </p:sp>
    </p:spTree>
    <p:extLst>
      <p:ext uri="{BB962C8B-B14F-4D97-AF65-F5344CB8AC3E}">
        <p14:creationId xmlns:p14="http://schemas.microsoft.com/office/powerpoint/2010/main" val="23595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29641" y="0"/>
            <a:ext cx="2599968" cy="6858000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8" name="TextBox 7"/>
          <p:cNvSpPr txBox="1"/>
          <p:nvPr/>
        </p:nvSpPr>
        <p:spPr>
          <a:xfrm>
            <a:off x="7235393" y="544380"/>
            <a:ext cx="1817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Контакты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560" y="0"/>
            <a:ext cx="928899" cy="6858000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622721" y="0"/>
            <a:ext cx="384531" cy="6858000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pic>
        <p:nvPicPr>
          <p:cNvPr id="9" name="Picture 2" descr="http://pomogi-bezhentsam.ru/attachments/Image/Logotip-fonda-socialnogo-finansirovaniya_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69590"/>
            <a:ext cx="2611865" cy="8008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26"/>
          <a:stretch/>
        </p:blipFill>
        <p:spPr>
          <a:xfrm>
            <a:off x="1337741" y="2337292"/>
            <a:ext cx="1614644" cy="2077228"/>
          </a:xfrm>
          <a:prstGeom prst="rect">
            <a:avLst/>
          </a:prstGeom>
          <a:effectLst>
            <a:outerShdw blurRad="228600" dist="101600" dir="5640000" algn="ctr" rotWithShape="0">
              <a:srgbClr val="000000">
                <a:alpha val="5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4286571" y="1569288"/>
            <a:ext cx="476592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Open Sans"/>
              </a:rPr>
              <a:t>«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Фонд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социального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финансирования»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является оператором фандрайзинговой платформы «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ДОБРАЯ-ПОКУПКА.РФ»</a:t>
            </a:r>
          </a:p>
          <a:p>
            <a:pPr indent="450000" algn="just"/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indent="450000" algn="just"/>
            <a:r>
              <a:rPr lang="ru-RU" sz="1200" dirty="0" smtClean="0">
                <a:latin typeface="Arial Narrow" panose="020B0606020202030204" pitchFamily="34" charset="0"/>
              </a:rPr>
              <a:t>Полное </a:t>
            </a:r>
            <a:r>
              <a:rPr lang="ru-RU" sz="1200" dirty="0">
                <a:latin typeface="Arial Narrow" panose="020B0606020202030204" pitchFamily="34" charset="0"/>
              </a:rPr>
              <a:t>наименование </a:t>
            </a:r>
            <a:r>
              <a:rPr lang="ru-RU" sz="1200" dirty="0" smtClean="0">
                <a:latin typeface="Arial Narrow" panose="020B0606020202030204" pitchFamily="34" charset="0"/>
              </a:rPr>
              <a:t>Фонда:</a:t>
            </a:r>
            <a:r>
              <a:rPr lang="ru-RU" sz="1200" dirty="0">
                <a:latin typeface="Arial Narrow" panose="020B0606020202030204" pitchFamily="34" charset="0"/>
              </a:rPr>
              <a:t>  "Фонд содействия созданию и развитию институтов социального финансирования и поддержки общественно значимых социальных программ".</a:t>
            </a:r>
          </a:p>
          <a:p>
            <a:pPr algn="just"/>
            <a:endParaRPr lang="ru-RU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сайт фонда: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hlinkClick r:id="rId6"/>
              </a:rPr>
              <a:t>www.fund-sf.ru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айт платформы: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hlinkClick r:id="rId7"/>
              </a:rPr>
              <a:t>www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hlinkClick r:id="rId7"/>
              </a:rPr>
              <a:t>.добрая-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hlinkClick r:id="rId7"/>
              </a:rPr>
              <a:t>покупка.рф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e-mail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 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 </a:t>
            </a:r>
            <a:r>
              <a:rPr lang="ru-RU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info@fund-sf.ru </a:t>
            </a:r>
            <a:r>
              <a:rPr lang="en-US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 </a:t>
            </a:r>
            <a:endParaRPr lang="ru-RU" sz="12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        </a:t>
            </a:r>
            <a:r>
              <a:rPr lang="en-US" sz="1200" dirty="0"/>
              <a:t> </a:t>
            </a:r>
            <a:r>
              <a:rPr lang="en-US" sz="1200" dirty="0">
                <a:latin typeface="Arial Narrow" panose="020B0606020202030204" pitchFamily="34" charset="0"/>
              </a:rPr>
              <a:t>dobraya-pokupka@mail.ru</a:t>
            </a:r>
            <a:r>
              <a:rPr lang="en-US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endParaRPr lang="ru-RU" sz="12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тел</a:t>
            </a:r>
            <a:r>
              <a:rPr lang="ru-RU" sz="1200" dirty="0" smtClean="0">
                <a:solidFill>
                  <a:srgbClr val="1778D3"/>
                </a:solidFill>
                <a:latin typeface="Arial Narrow" panose="020B0606020202030204" pitchFamily="34" charset="0"/>
              </a:rPr>
              <a:t>.: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 +7 (985) </a:t>
            </a:r>
            <a:r>
              <a:rPr lang="ru-RU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965-06-93</a:t>
            </a:r>
          </a:p>
          <a:p>
            <a:endParaRPr lang="ru-RU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Адрес: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115419 г. Москва, ул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. Дмитрия Ульянова, д.36 </a:t>
            </a:r>
          </a:p>
          <a:p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       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289084" y="0"/>
            <a:ext cx="307572" cy="6858000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321288" y="0"/>
            <a:ext cx="432301" cy="6858000"/>
          </a:xfrm>
          <a:prstGeom prst="rect">
            <a:avLst/>
          </a:prstGeom>
          <a:blipFill>
            <a:blip r:embed="rId3">
              <a:alphaModFix amt="39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88" dirty="0"/>
          </a:p>
        </p:txBody>
      </p:sp>
      <p:sp>
        <p:nvSpPr>
          <p:cNvPr id="2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489498" y="6082492"/>
            <a:ext cx="2281031" cy="25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9" dirty="0">
                <a:solidFill>
                  <a:schemeClr val="bg1">
                    <a:lumMod val="50000"/>
                  </a:schemeClr>
                </a:solidFill>
              </a:rPr>
              <a:t>Фонд социального финансирования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852597" y="6001880"/>
            <a:ext cx="0" cy="6727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535232" y="6338850"/>
            <a:ext cx="1594776" cy="1750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2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243c7747191c0cd1fde65fe59a9f7d66ba923e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784</Words>
  <Application>Microsoft Office PowerPoint</Application>
  <PresentationFormat>Лист A4 (210x297 мм)</PresentationFormat>
  <Paragraphs>87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Bookman Old Style</vt:lpstr>
      <vt:lpstr>Calibri</vt:lpstr>
      <vt:lpstr>Calibri Light</vt:lpstr>
      <vt:lpstr>Cambria Math</vt:lpstr>
      <vt:lpstr>EucrosiaUPC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87</cp:revision>
  <cp:lastPrinted>2014-10-06T15:00:19Z</cp:lastPrinted>
  <dcterms:created xsi:type="dcterms:W3CDTF">2014-10-04T03:37:31Z</dcterms:created>
  <dcterms:modified xsi:type="dcterms:W3CDTF">2015-11-12T21:26:25Z</dcterms:modified>
</cp:coreProperties>
</file>